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8" r:id="rId3"/>
    <p:sldId id="348" r:id="rId4"/>
    <p:sldId id="282" r:id="rId5"/>
    <p:sldId id="261" r:id="rId6"/>
    <p:sldId id="263" r:id="rId7"/>
    <p:sldId id="262"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9" r:id="rId37"/>
    <p:sldId id="294" r:id="rId38"/>
    <p:sldId id="295" r:id="rId39"/>
    <p:sldId id="296" r:id="rId40"/>
    <p:sldId id="297" r:id="rId41"/>
    <p:sldId id="298" r:id="rId42"/>
    <p:sldId id="299" r:id="rId43"/>
    <p:sldId id="301" r:id="rId44"/>
    <p:sldId id="302" r:id="rId45"/>
    <p:sldId id="357" r:id="rId46"/>
    <p:sldId id="317" r:id="rId47"/>
    <p:sldId id="318" r:id="rId48"/>
    <p:sldId id="320" r:id="rId49"/>
    <p:sldId id="356" r:id="rId50"/>
    <p:sldId id="324" r:id="rId51"/>
    <p:sldId id="321" r:id="rId52"/>
    <p:sldId id="322" r:id="rId53"/>
    <p:sldId id="326" r:id="rId54"/>
    <p:sldId id="329" r:id="rId55"/>
    <p:sldId id="330" r:id="rId56"/>
    <p:sldId id="306" r:id="rId57"/>
    <p:sldId id="292" r:id="rId58"/>
    <p:sldId id="289" r:id="rId59"/>
    <p:sldId id="34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689"/>
    <a:srgbClr val="6EBA77"/>
    <a:srgbClr val="91D355"/>
    <a:srgbClr val="ADD553"/>
    <a:srgbClr val="54D454"/>
    <a:srgbClr val="D7AF1B"/>
    <a:srgbClr val="33CC33"/>
    <a:srgbClr val="00CC00"/>
    <a:srgbClr val="FF99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3792" autoAdjust="0"/>
  </p:normalViewPr>
  <p:slideViewPr>
    <p:cSldViewPr snapToGrid="0">
      <p:cViewPr varScale="1">
        <p:scale>
          <a:sx n="36" d="100"/>
          <a:sy n="36" d="100"/>
        </p:scale>
        <p:origin x="9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D37B0-797B-41F0-B4A2-F9B257FDFC6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D9E29F4-99A7-459B-8BB3-F93322303044}">
      <dgm:prSet phldrT="[Text]"/>
      <dgm:spPr>
        <a:solidFill>
          <a:srgbClr val="44536A"/>
        </a:solidFill>
        <a:effectLst/>
      </dgm:spPr>
      <dgm:t>
        <a:bodyPr/>
        <a:lstStyle/>
        <a:p>
          <a:pPr>
            <a:buFont typeface="+mj-lt"/>
            <a:buAutoNum type="arabicPeriod"/>
          </a:pPr>
          <a:r>
            <a:rPr lang="en-GB"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Legislative requirements</a:t>
          </a:r>
          <a:endParaRPr lang="en-GB"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68B0FE52-D8DE-4104-A1B0-28D0110C02D6}" type="parTrans" cxnId="{B6490BBB-570E-4B11-9DA8-CDF0A920DFC7}">
      <dgm:prSet/>
      <dgm:spPr/>
      <dgm:t>
        <a:bodyPr/>
        <a:lstStyle/>
        <a:p>
          <a:endParaRPr lang="en-GB">
            <a:solidFill>
              <a:schemeClr val="bg1"/>
            </a:solidFill>
          </a:endParaRPr>
        </a:p>
      </dgm:t>
    </dgm:pt>
    <dgm:pt modelId="{A7FD8B2A-1045-469B-9221-F2C7B1F18044}" type="sibTrans" cxnId="{B6490BBB-570E-4B11-9DA8-CDF0A920DFC7}">
      <dgm:prSet/>
      <dgm:spPr>
        <a:ln>
          <a:solidFill>
            <a:srgbClr val="44536A"/>
          </a:solidFill>
        </a:ln>
      </dgm:spPr>
      <dgm:t>
        <a:bodyPr/>
        <a:lstStyle/>
        <a:p>
          <a:endParaRPr lang="en-GB">
            <a:solidFill>
              <a:schemeClr val="bg1"/>
            </a:solidFill>
          </a:endParaRPr>
        </a:p>
      </dgm:t>
    </dgm:pt>
    <dgm:pt modelId="{8EAAD2B9-EBDC-43EA-A189-CCB168683969}">
      <dgm:prSet phldrT="[Text]"/>
      <dgm:spPr>
        <a:solidFill>
          <a:srgbClr val="44536A"/>
        </a:solidFill>
        <a:effectLst/>
      </dgm:spPr>
      <dgm:t>
        <a:bodyPr/>
        <a:lstStyle/>
        <a:p>
          <a:pPr>
            <a:buFont typeface="+mj-lt"/>
            <a:buAutoNum type="arabicPeriod"/>
          </a:pPr>
          <a:r>
            <a:rPr lang="en-GB"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In its entirety, to all education providers, and childcare settings</a:t>
          </a:r>
          <a:endParaRPr lang="en-GB"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98F61689-81D2-408A-A51D-4345E6E5891C}" type="parTrans" cxnId="{7A3C8542-6681-4179-BCBA-9E8FBBA15422}">
      <dgm:prSet/>
      <dgm:spPr/>
      <dgm:t>
        <a:bodyPr/>
        <a:lstStyle/>
        <a:p>
          <a:endParaRPr lang="en-GB">
            <a:solidFill>
              <a:schemeClr val="bg1"/>
            </a:solidFill>
          </a:endParaRPr>
        </a:p>
      </dgm:t>
    </dgm:pt>
    <dgm:pt modelId="{E879CC2A-275B-40FB-AB79-24D9F6B7A279}" type="sibTrans" cxnId="{7A3C8542-6681-4179-BCBA-9E8FBBA15422}">
      <dgm:prSet/>
      <dgm:spPr/>
      <dgm:t>
        <a:bodyPr/>
        <a:lstStyle/>
        <a:p>
          <a:endParaRPr lang="en-GB">
            <a:solidFill>
              <a:schemeClr val="bg1"/>
            </a:solidFill>
          </a:endParaRPr>
        </a:p>
      </dgm:t>
    </dgm:pt>
    <dgm:pt modelId="{F3F39957-ECD5-46B2-9722-B21B8F24F233}">
      <dgm:prSet phldrT="[Text]"/>
      <dgm:spPr>
        <a:solidFill>
          <a:srgbClr val="44536A"/>
        </a:solidFill>
        <a:effectLst/>
      </dgm:spPr>
      <dgm:t>
        <a:bodyPr/>
        <a:lstStyle/>
        <a:p>
          <a:pPr>
            <a:buFont typeface="+mj-lt"/>
            <a:buAutoNum type="arabicPeriod"/>
          </a:pPr>
          <a:r>
            <a:rPr lang="en-GB"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To all children up to the age of 18 years</a:t>
          </a:r>
          <a:endParaRPr lang="en-GB"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7611A731-B982-405A-A3C5-7F85DBC20384}" type="parTrans" cxnId="{ED8A6623-5C6D-49D6-B746-B5AFC0177335}">
      <dgm:prSet/>
      <dgm:spPr/>
      <dgm:t>
        <a:bodyPr/>
        <a:lstStyle/>
        <a:p>
          <a:endParaRPr lang="en-GB">
            <a:solidFill>
              <a:schemeClr val="bg1"/>
            </a:solidFill>
          </a:endParaRPr>
        </a:p>
      </dgm:t>
    </dgm:pt>
    <dgm:pt modelId="{6BCDFA75-DF4C-4614-9AA2-A85CF59FD8C4}" type="sibTrans" cxnId="{ED8A6623-5C6D-49D6-B746-B5AFC0177335}">
      <dgm:prSet/>
      <dgm:spPr/>
      <dgm:t>
        <a:bodyPr/>
        <a:lstStyle/>
        <a:p>
          <a:endParaRPr lang="en-GB">
            <a:solidFill>
              <a:schemeClr val="bg1"/>
            </a:solidFill>
          </a:endParaRPr>
        </a:p>
      </dgm:t>
    </dgm:pt>
    <dgm:pt modelId="{8CD28768-7764-4D1F-8B0D-CB5D2487030A}">
      <dgm:prSet phldrT="[Text]"/>
      <dgm:spPr>
        <a:solidFill>
          <a:srgbClr val="44536A"/>
        </a:solidFill>
        <a:effectLst/>
      </dgm:spPr>
      <dgm:t>
        <a:bodyPr/>
        <a:lstStyle/>
        <a:p>
          <a:pPr>
            <a:buFont typeface="+mj-lt"/>
            <a:buAutoNum type="arabicPeriod"/>
          </a:pPr>
          <a:r>
            <a:rPr lang="en-GB"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Applies to all organisations and agencies who have functions relating to children</a:t>
          </a:r>
          <a:endParaRPr lang="en-GB"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385C31E0-697C-4588-B0D2-EEA0252A4604}" type="parTrans" cxnId="{F44FFB3C-A79E-4682-A6F8-7F4C709F0A84}">
      <dgm:prSet/>
      <dgm:spPr/>
      <dgm:t>
        <a:bodyPr/>
        <a:lstStyle/>
        <a:p>
          <a:endParaRPr lang="en-GB">
            <a:solidFill>
              <a:schemeClr val="bg1"/>
            </a:solidFill>
          </a:endParaRPr>
        </a:p>
      </dgm:t>
    </dgm:pt>
    <dgm:pt modelId="{839071E8-4E7A-4E58-AACA-F39E571853E8}" type="sibTrans" cxnId="{F44FFB3C-A79E-4682-A6F8-7F4C709F0A84}">
      <dgm:prSet/>
      <dgm:spPr/>
      <dgm:t>
        <a:bodyPr/>
        <a:lstStyle/>
        <a:p>
          <a:endParaRPr lang="en-GB">
            <a:solidFill>
              <a:schemeClr val="bg1"/>
            </a:solidFill>
          </a:endParaRPr>
        </a:p>
      </dgm:t>
    </dgm:pt>
    <dgm:pt modelId="{7983F5B0-D63C-4A08-8B3F-A814900B41E1}">
      <dgm:prSet phldrT="[Text]"/>
      <dgm:spPr>
        <a:solidFill>
          <a:srgbClr val="44536A"/>
        </a:solidFill>
        <a:effectLst/>
      </dgm:spPr>
      <dgm:t>
        <a:bodyPr/>
        <a:lstStyle/>
        <a:p>
          <a:pPr>
            <a:buFont typeface="+mj-lt"/>
            <a:buAutoNum type="arabicPeriod"/>
          </a:pPr>
          <a:r>
            <a:rPr lang="en-GB"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A framework for the local safeguarding partners to work together</a:t>
          </a:r>
          <a:endParaRPr lang="en-GB" b="1" dirty="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53A9B21A-1E14-4270-A0BE-978DF46846B7}" type="parTrans" cxnId="{1D83302B-89B5-4CD6-AE03-E6C0E81291B6}">
      <dgm:prSet/>
      <dgm:spPr/>
      <dgm:t>
        <a:bodyPr/>
        <a:lstStyle/>
        <a:p>
          <a:endParaRPr lang="en-GB"/>
        </a:p>
      </dgm:t>
    </dgm:pt>
    <dgm:pt modelId="{02751A0C-5FF4-4E00-9AA8-912FB886E46A}" type="sibTrans" cxnId="{1D83302B-89B5-4CD6-AE03-E6C0E81291B6}">
      <dgm:prSet/>
      <dgm:spPr/>
      <dgm:t>
        <a:bodyPr/>
        <a:lstStyle/>
        <a:p>
          <a:endParaRPr lang="en-GB"/>
        </a:p>
      </dgm:t>
    </dgm:pt>
    <dgm:pt modelId="{8B31FDB5-4F91-4C44-8355-5E920A274622}" type="pres">
      <dgm:prSet presAssocID="{03CD37B0-797B-41F0-B4A2-F9B257FDFC61}" presName="Name0" presStyleCnt="0">
        <dgm:presLayoutVars>
          <dgm:chMax val="7"/>
          <dgm:chPref val="7"/>
          <dgm:dir/>
        </dgm:presLayoutVars>
      </dgm:prSet>
      <dgm:spPr/>
    </dgm:pt>
    <dgm:pt modelId="{F82398F0-11C4-4E02-B7D1-7AFCBF05969E}" type="pres">
      <dgm:prSet presAssocID="{03CD37B0-797B-41F0-B4A2-F9B257FDFC61}" presName="Name1" presStyleCnt="0"/>
      <dgm:spPr/>
    </dgm:pt>
    <dgm:pt modelId="{BA017156-A027-4D7F-8B60-B511DEF0282B}" type="pres">
      <dgm:prSet presAssocID="{03CD37B0-797B-41F0-B4A2-F9B257FDFC61}" presName="cycle" presStyleCnt="0"/>
      <dgm:spPr/>
    </dgm:pt>
    <dgm:pt modelId="{2B8C3405-D049-4B05-B8F6-F8038882E5CA}" type="pres">
      <dgm:prSet presAssocID="{03CD37B0-797B-41F0-B4A2-F9B257FDFC61}" presName="srcNode" presStyleLbl="node1" presStyleIdx="0" presStyleCnt="5"/>
      <dgm:spPr/>
    </dgm:pt>
    <dgm:pt modelId="{FAB1DD53-94AB-4CE4-9895-12D679B75EA7}" type="pres">
      <dgm:prSet presAssocID="{03CD37B0-797B-41F0-B4A2-F9B257FDFC61}" presName="conn" presStyleLbl="parChTrans1D2" presStyleIdx="0" presStyleCnt="1"/>
      <dgm:spPr/>
    </dgm:pt>
    <dgm:pt modelId="{CCF69C85-D00D-4D91-94F9-A3CA68494C49}" type="pres">
      <dgm:prSet presAssocID="{03CD37B0-797B-41F0-B4A2-F9B257FDFC61}" presName="extraNode" presStyleLbl="node1" presStyleIdx="0" presStyleCnt="5"/>
      <dgm:spPr/>
    </dgm:pt>
    <dgm:pt modelId="{80FB29A0-BB50-48BD-BE7D-E0ED16EF6EC5}" type="pres">
      <dgm:prSet presAssocID="{03CD37B0-797B-41F0-B4A2-F9B257FDFC61}" presName="dstNode" presStyleLbl="node1" presStyleIdx="0" presStyleCnt="5"/>
      <dgm:spPr/>
    </dgm:pt>
    <dgm:pt modelId="{CFDED469-97C9-4B3B-B153-3B167E915049}" type="pres">
      <dgm:prSet presAssocID="{DD9E29F4-99A7-459B-8BB3-F93322303044}" presName="text_1" presStyleLbl="node1" presStyleIdx="0" presStyleCnt="5">
        <dgm:presLayoutVars>
          <dgm:bulletEnabled val="1"/>
        </dgm:presLayoutVars>
      </dgm:prSet>
      <dgm:spPr>
        <a:prstGeom prst="roundRect">
          <a:avLst/>
        </a:prstGeom>
      </dgm:spPr>
    </dgm:pt>
    <dgm:pt modelId="{E5FF9A48-4351-466C-95FA-C2C9691FFBDB}" type="pres">
      <dgm:prSet presAssocID="{DD9E29F4-99A7-459B-8BB3-F93322303044}" presName="accent_1" presStyleCnt="0"/>
      <dgm:spPr/>
    </dgm:pt>
    <dgm:pt modelId="{CEDFFC1F-FED3-45F1-98C0-8CE4393E6764}" type="pres">
      <dgm:prSet presAssocID="{DD9E29F4-99A7-459B-8BB3-F93322303044}" presName="accentRepeatNode" presStyleLbl="solidFgAcc1" presStyleIdx="0" presStyleCnt="5"/>
      <dgm:spPr>
        <a:ln w="15875">
          <a:solidFill>
            <a:srgbClr val="44536A"/>
          </a:solidFill>
        </a:ln>
      </dgm:spPr>
    </dgm:pt>
    <dgm:pt modelId="{9C9F1B92-745C-4289-ABA7-F74FBBE50412}" type="pres">
      <dgm:prSet presAssocID="{7983F5B0-D63C-4A08-8B3F-A814900B41E1}" presName="text_2" presStyleLbl="node1" presStyleIdx="1" presStyleCnt="5">
        <dgm:presLayoutVars>
          <dgm:bulletEnabled val="1"/>
        </dgm:presLayoutVars>
      </dgm:prSet>
      <dgm:spPr>
        <a:prstGeom prst="roundRect">
          <a:avLst/>
        </a:prstGeom>
      </dgm:spPr>
    </dgm:pt>
    <dgm:pt modelId="{2A207893-86A7-4D50-AABA-E6A70477A107}" type="pres">
      <dgm:prSet presAssocID="{7983F5B0-D63C-4A08-8B3F-A814900B41E1}" presName="accent_2" presStyleCnt="0"/>
      <dgm:spPr/>
    </dgm:pt>
    <dgm:pt modelId="{B51BC3F2-841F-4C8B-8E16-9EF449F1EB22}" type="pres">
      <dgm:prSet presAssocID="{7983F5B0-D63C-4A08-8B3F-A814900B41E1}" presName="accentRepeatNode" presStyleLbl="solidFgAcc1" presStyleIdx="1" presStyleCnt="5"/>
      <dgm:spPr>
        <a:ln w="15875">
          <a:solidFill>
            <a:srgbClr val="44536A"/>
          </a:solidFill>
        </a:ln>
      </dgm:spPr>
    </dgm:pt>
    <dgm:pt modelId="{157FA457-537E-4F1B-8360-96B4F64CEFB6}" type="pres">
      <dgm:prSet presAssocID="{8CD28768-7764-4D1F-8B0D-CB5D2487030A}" presName="text_3" presStyleLbl="node1" presStyleIdx="2" presStyleCnt="5">
        <dgm:presLayoutVars>
          <dgm:bulletEnabled val="1"/>
        </dgm:presLayoutVars>
      </dgm:prSet>
      <dgm:spPr>
        <a:prstGeom prst="roundRect">
          <a:avLst/>
        </a:prstGeom>
      </dgm:spPr>
    </dgm:pt>
    <dgm:pt modelId="{BFCC893E-9426-426B-B4C8-DCDA9EE72A3C}" type="pres">
      <dgm:prSet presAssocID="{8CD28768-7764-4D1F-8B0D-CB5D2487030A}" presName="accent_3" presStyleCnt="0"/>
      <dgm:spPr/>
    </dgm:pt>
    <dgm:pt modelId="{169880D4-340E-4A06-9507-45A94D7A0EA1}" type="pres">
      <dgm:prSet presAssocID="{8CD28768-7764-4D1F-8B0D-CB5D2487030A}" presName="accentRepeatNode" presStyleLbl="solidFgAcc1" presStyleIdx="2" presStyleCnt="5"/>
      <dgm:spPr>
        <a:ln w="15875">
          <a:solidFill>
            <a:srgbClr val="44536A"/>
          </a:solidFill>
        </a:ln>
      </dgm:spPr>
    </dgm:pt>
    <dgm:pt modelId="{1A95A874-AC4C-4A3F-BB7B-5A1C58618FC0}" type="pres">
      <dgm:prSet presAssocID="{8EAAD2B9-EBDC-43EA-A189-CCB168683969}" presName="text_4" presStyleLbl="node1" presStyleIdx="3" presStyleCnt="5">
        <dgm:presLayoutVars>
          <dgm:bulletEnabled val="1"/>
        </dgm:presLayoutVars>
      </dgm:prSet>
      <dgm:spPr>
        <a:prstGeom prst="roundRect">
          <a:avLst/>
        </a:prstGeom>
      </dgm:spPr>
    </dgm:pt>
    <dgm:pt modelId="{EB743152-EFB9-436F-89F2-BB83E4034959}" type="pres">
      <dgm:prSet presAssocID="{8EAAD2B9-EBDC-43EA-A189-CCB168683969}" presName="accent_4" presStyleCnt="0"/>
      <dgm:spPr/>
    </dgm:pt>
    <dgm:pt modelId="{1DADA1AF-BD6C-4E9A-9084-14A1AA11F4FD}" type="pres">
      <dgm:prSet presAssocID="{8EAAD2B9-EBDC-43EA-A189-CCB168683969}" presName="accentRepeatNode" presStyleLbl="solidFgAcc1" presStyleIdx="3" presStyleCnt="5"/>
      <dgm:spPr>
        <a:ln w="15875">
          <a:solidFill>
            <a:srgbClr val="44536A"/>
          </a:solidFill>
        </a:ln>
      </dgm:spPr>
    </dgm:pt>
    <dgm:pt modelId="{1B6485DB-BA9B-407E-9282-8C4FC9DD395A}" type="pres">
      <dgm:prSet presAssocID="{F3F39957-ECD5-46B2-9722-B21B8F24F233}" presName="text_5" presStyleLbl="node1" presStyleIdx="4" presStyleCnt="5">
        <dgm:presLayoutVars>
          <dgm:bulletEnabled val="1"/>
        </dgm:presLayoutVars>
      </dgm:prSet>
      <dgm:spPr>
        <a:prstGeom prst="roundRect">
          <a:avLst/>
        </a:prstGeom>
      </dgm:spPr>
    </dgm:pt>
    <dgm:pt modelId="{2B3C6814-E150-48D2-AEEA-22EB0091C703}" type="pres">
      <dgm:prSet presAssocID="{F3F39957-ECD5-46B2-9722-B21B8F24F233}" presName="accent_5" presStyleCnt="0"/>
      <dgm:spPr/>
    </dgm:pt>
    <dgm:pt modelId="{356F8B51-0E60-486F-86D4-CDECDFA5C662}" type="pres">
      <dgm:prSet presAssocID="{F3F39957-ECD5-46B2-9722-B21B8F24F233}" presName="accentRepeatNode" presStyleLbl="solidFgAcc1" presStyleIdx="4" presStyleCnt="5"/>
      <dgm:spPr>
        <a:ln w="15875">
          <a:solidFill>
            <a:srgbClr val="44536A"/>
          </a:solidFill>
        </a:ln>
      </dgm:spPr>
    </dgm:pt>
  </dgm:ptLst>
  <dgm:cxnLst>
    <dgm:cxn modelId="{ED8A6623-5C6D-49D6-B746-B5AFC0177335}" srcId="{03CD37B0-797B-41F0-B4A2-F9B257FDFC61}" destId="{F3F39957-ECD5-46B2-9722-B21B8F24F233}" srcOrd="4" destOrd="0" parTransId="{7611A731-B982-405A-A3C5-7F85DBC20384}" sibTransId="{6BCDFA75-DF4C-4614-9AA2-A85CF59FD8C4}"/>
    <dgm:cxn modelId="{99F78C26-3C4B-4DD9-9F03-6C59A3CE0AC3}" type="presOf" srcId="{F3F39957-ECD5-46B2-9722-B21B8F24F233}" destId="{1B6485DB-BA9B-407E-9282-8C4FC9DD395A}" srcOrd="0" destOrd="0" presId="urn:microsoft.com/office/officeart/2008/layout/VerticalCurvedList"/>
    <dgm:cxn modelId="{1D83302B-89B5-4CD6-AE03-E6C0E81291B6}" srcId="{03CD37B0-797B-41F0-B4A2-F9B257FDFC61}" destId="{7983F5B0-D63C-4A08-8B3F-A814900B41E1}" srcOrd="1" destOrd="0" parTransId="{53A9B21A-1E14-4270-A0BE-978DF46846B7}" sibTransId="{02751A0C-5FF4-4E00-9AA8-912FB886E46A}"/>
    <dgm:cxn modelId="{F44FFB3C-A79E-4682-A6F8-7F4C709F0A84}" srcId="{03CD37B0-797B-41F0-B4A2-F9B257FDFC61}" destId="{8CD28768-7764-4D1F-8B0D-CB5D2487030A}" srcOrd="2" destOrd="0" parTransId="{385C31E0-697C-4588-B0D2-EEA0252A4604}" sibTransId="{839071E8-4E7A-4E58-AACA-F39E571853E8}"/>
    <dgm:cxn modelId="{80BDDC5F-4828-49E9-9381-922C1D2A9AB4}" type="presOf" srcId="{DD9E29F4-99A7-459B-8BB3-F93322303044}" destId="{CFDED469-97C9-4B3B-B153-3B167E915049}" srcOrd="0" destOrd="0" presId="urn:microsoft.com/office/officeart/2008/layout/VerticalCurvedList"/>
    <dgm:cxn modelId="{7D5E1960-9E3D-4A5A-8A1E-95B53F99E293}" type="presOf" srcId="{7983F5B0-D63C-4A08-8B3F-A814900B41E1}" destId="{9C9F1B92-745C-4289-ABA7-F74FBBE50412}" srcOrd="0" destOrd="0" presId="urn:microsoft.com/office/officeart/2008/layout/VerticalCurvedList"/>
    <dgm:cxn modelId="{7A3C8542-6681-4179-BCBA-9E8FBBA15422}" srcId="{03CD37B0-797B-41F0-B4A2-F9B257FDFC61}" destId="{8EAAD2B9-EBDC-43EA-A189-CCB168683969}" srcOrd="3" destOrd="0" parTransId="{98F61689-81D2-408A-A51D-4345E6E5891C}" sibTransId="{E879CC2A-275B-40FB-AB79-24D9F6B7A279}"/>
    <dgm:cxn modelId="{B6490BBB-570E-4B11-9DA8-CDF0A920DFC7}" srcId="{03CD37B0-797B-41F0-B4A2-F9B257FDFC61}" destId="{DD9E29F4-99A7-459B-8BB3-F93322303044}" srcOrd="0" destOrd="0" parTransId="{68B0FE52-D8DE-4104-A1B0-28D0110C02D6}" sibTransId="{A7FD8B2A-1045-469B-9221-F2C7B1F18044}"/>
    <dgm:cxn modelId="{15197BBB-BF0E-461A-A9F2-46FDDF565AD2}" type="presOf" srcId="{03CD37B0-797B-41F0-B4A2-F9B257FDFC61}" destId="{8B31FDB5-4F91-4C44-8355-5E920A274622}" srcOrd="0" destOrd="0" presId="urn:microsoft.com/office/officeart/2008/layout/VerticalCurvedList"/>
    <dgm:cxn modelId="{95E6C9BC-E1C0-4DDF-8BA3-C2DDB268FB08}" type="presOf" srcId="{8CD28768-7764-4D1F-8B0D-CB5D2487030A}" destId="{157FA457-537E-4F1B-8360-96B4F64CEFB6}" srcOrd="0" destOrd="0" presId="urn:microsoft.com/office/officeart/2008/layout/VerticalCurvedList"/>
    <dgm:cxn modelId="{7592BACD-BF85-420F-A4EE-564F3B4ACA04}" type="presOf" srcId="{A7FD8B2A-1045-469B-9221-F2C7B1F18044}" destId="{FAB1DD53-94AB-4CE4-9895-12D679B75EA7}" srcOrd="0" destOrd="0" presId="urn:microsoft.com/office/officeart/2008/layout/VerticalCurvedList"/>
    <dgm:cxn modelId="{883A44E5-98BF-433E-9B59-7DD5B9BCF318}" type="presOf" srcId="{8EAAD2B9-EBDC-43EA-A189-CCB168683969}" destId="{1A95A874-AC4C-4A3F-BB7B-5A1C58618FC0}" srcOrd="0" destOrd="0" presId="urn:microsoft.com/office/officeart/2008/layout/VerticalCurvedList"/>
    <dgm:cxn modelId="{48AD3169-9FBD-4602-9603-28B750869FD4}" type="presParOf" srcId="{8B31FDB5-4F91-4C44-8355-5E920A274622}" destId="{F82398F0-11C4-4E02-B7D1-7AFCBF05969E}" srcOrd="0" destOrd="0" presId="urn:microsoft.com/office/officeart/2008/layout/VerticalCurvedList"/>
    <dgm:cxn modelId="{610F5977-02F7-43BF-B031-C3E20E572398}" type="presParOf" srcId="{F82398F0-11C4-4E02-B7D1-7AFCBF05969E}" destId="{BA017156-A027-4D7F-8B60-B511DEF0282B}" srcOrd="0" destOrd="0" presId="urn:microsoft.com/office/officeart/2008/layout/VerticalCurvedList"/>
    <dgm:cxn modelId="{1B5608B8-9157-4A21-98DD-9792A8EA949B}" type="presParOf" srcId="{BA017156-A027-4D7F-8B60-B511DEF0282B}" destId="{2B8C3405-D049-4B05-B8F6-F8038882E5CA}" srcOrd="0" destOrd="0" presId="urn:microsoft.com/office/officeart/2008/layout/VerticalCurvedList"/>
    <dgm:cxn modelId="{D816E25B-A9F0-4621-A407-9EF022FCD4E8}" type="presParOf" srcId="{BA017156-A027-4D7F-8B60-B511DEF0282B}" destId="{FAB1DD53-94AB-4CE4-9895-12D679B75EA7}" srcOrd="1" destOrd="0" presId="urn:microsoft.com/office/officeart/2008/layout/VerticalCurvedList"/>
    <dgm:cxn modelId="{3F7E044B-8C53-455C-B7AE-BB3FF0414664}" type="presParOf" srcId="{BA017156-A027-4D7F-8B60-B511DEF0282B}" destId="{CCF69C85-D00D-4D91-94F9-A3CA68494C49}" srcOrd="2" destOrd="0" presId="urn:microsoft.com/office/officeart/2008/layout/VerticalCurvedList"/>
    <dgm:cxn modelId="{C7F480BA-9D04-4A55-8C68-4AFCBD167F0E}" type="presParOf" srcId="{BA017156-A027-4D7F-8B60-B511DEF0282B}" destId="{80FB29A0-BB50-48BD-BE7D-E0ED16EF6EC5}" srcOrd="3" destOrd="0" presId="urn:microsoft.com/office/officeart/2008/layout/VerticalCurvedList"/>
    <dgm:cxn modelId="{FB6AF138-7EB6-412F-B114-A8227D7CE58D}" type="presParOf" srcId="{F82398F0-11C4-4E02-B7D1-7AFCBF05969E}" destId="{CFDED469-97C9-4B3B-B153-3B167E915049}" srcOrd="1" destOrd="0" presId="urn:microsoft.com/office/officeart/2008/layout/VerticalCurvedList"/>
    <dgm:cxn modelId="{9FF6E89C-2AC6-4904-8981-2C861822B8DA}" type="presParOf" srcId="{F82398F0-11C4-4E02-B7D1-7AFCBF05969E}" destId="{E5FF9A48-4351-466C-95FA-C2C9691FFBDB}" srcOrd="2" destOrd="0" presId="urn:microsoft.com/office/officeart/2008/layout/VerticalCurvedList"/>
    <dgm:cxn modelId="{5DB85973-3B2F-4B1F-8982-F3585C9DDCCD}" type="presParOf" srcId="{E5FF9A48-4351-466C-95FA-C2C9691FFBDB}" destId="{CEDFFC1F-FED3-45F1-98C0-8CE4393E6764}" srcOrd="0" destOrd="0" presId="urn:microsoft.com/office/officeart/2008/layout/VerticalCurvedList"/>
    <dgm:cxn modelId="{9B11CC1C-3394-45B4-9843-E4CA6BCBE573}" type="presParOf" srcId="{F82398F0-11C4-4E02-B7D1-7AFCBF05969E}" destId="{9C9F1B92-745C-4289-ABA7-F74FBBE50412}" srcOrd="3" destOrd="0" presId="urn:microsoft.com/office/officeart/2008/layout/VerticalCurvedList"/>
    <dgm:cxn modelId="{643E2704-ECB6-4415-82CC-97C15D431315}" type="presParOf" srcId="{F82398F0-11C4-4E02-B7D1-7AFCBF05969E}" destId="{2A207893-86A7-4D50-AABA-E6A70477A107}" srcOrd="4" destOrd="0" presId="urn:microsoft.com/office/officeart/2008/layout/VerticalCurvedList"/>
    <dgm:cxn modelId="{077B1A44-CBFE-4BB0-961B-1C8606DF0A86}" type="presParOf" srcId="{2A207893-86A7-4D50-AABA-E6A70477A107}" destId="{B51BC3F2-841F-4C8B-8E16-9EF449F1EB22}" srcOrd="0" destOrd="0" presId="urn:microsoft.com/office/officeart/2008/layout/VerticalCurvedList"/>
    <dgm:cxn modelId="{94E1A40E-0C3E-47E4-B1AB-A97BAD3EED9D}" type="presParOf" srcId="{F82398F0-11C4-4E02-B7D1-7AFCBF05969E}" destId="{157FA457-537E-4F1B-8360-96B4F64CEFB6}" srcOrd="5" destOrd="0" presId="urn:microsoft.com/office/officeart/2008/layout/VerticalCurvedList"/>
    <dgm:cxn modelId="{2ACD07F6-BAA7-49F8-8040-CE381F118474}" type="presParOf" srcId="{F82398F0-11C4-4E02-B7D1-7AFCBF05969E}" destId="{BFCC893E-9426-426B-B4C8-DCDA9EE72A3C}" srcOrd="6" destOrd="0" presId="urn:microsoft.com/office/officeart/2008/layout/VerticalCurvedList"/>
    <dgm:cxn modelId="{85E877F1-839B-40B3-90C2-593B79C8B035}" type="presParOf" srcId="{BFCC893E-9426-426B-B4C8-DCDA9EE72A3C}" destId="{169880D4-340E-4A06-9507-45A94D7A0EA1}" srcOrd="0" destOrd="0" presId="urn:microsoft.com/office/officeart/2008/layout/VerticalCurvedList"/>
    <dgm:cxn modelId="{75ED4F24-2C9A-43E0-A0CD-B7AA4FF15688}" type="presParOf" srcId="{F82398F0-11C4-4E02-B7D1-7AFCBF05969E}" destId="{1A95A874-AC4C-4A3F-BB7B-5A1C58618FC0}" srcOrd="7" destOrd="0" presId="urn:microsoft.com/office/officeart/2008/layout/VerticalCurvedList"/>
    <dgm:cxn modelId="{CB902158-66E1-49C8-8C02-E9F1F84F6486}" type="presParOf" srcId="{F82398F0-11C4-4E02-B7D1-7AFCBF05969E}" destId="{EB743152-EFB9-436F-89F2-BB83E4034959}" srcOrd="8" destOrd="0" presId="urn:microsoft.com/office/officeart/2008/layout/VerticalCurvedList"/>
    <dgm:cxn modelId="{3AC271D3-BEB3-4E63-B466-E40E11EBE36D}" type="presParOf" srcId="{EB743152-EFB9-436F-89F2-BB83E4034959}" destId="{1DADA1AF-BD6C-4E9A-9084-14A1AA11F4FD}" srcOrd="0" destOrd="0" presId="urn:microsoft.com/office/officeart/2008/layout/VerticalCurvedList"/>
    <dgm:cxn modelId="{739EB4E8-BC5A-4987-AE3E-6D6A8D2F2B9A}" type="presParOf" srcId="{F82398F0-11C4-4E02-B7D1-7AFCBF05969E}" destId="{1B6485DB-BA9B-407E-9282-8C4FC9DD395A}" srcOrd="9" destOrd="0" presId="urn:microsoft.com/office/officeart/2008/layout/VerticalCurvedList"/>
    <dgm:cxn modelId="{95B1DC47-6648-4CC3-B146-49E82D060970}" type="presParOf" srcId="{F82398F0-11C4-4E02-B7D1-7AFCBF05969E}" destId="{2B3C6814-E150-48D2-AEEA-22EB0091C703}" srcOrd="10" destOrd="0" presId="urn:microsoft.com/office/officeart/2008/layout/VerticalCurvedList"/>
    <dgm:cxn modelId="{75EFD6A6-575A-41BC-9146-EAC7881204EF}" type="presParOf" srcId="{2B3C6814-E150-48D2-AEEA-22EB0091C703}" destId="{356F8B51-0E60-486F-86D4-CDECDFA5C6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CD37B0-797B-41F0-B4A2-F9B257FDFC6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D9E29F4-99A7-459B-8BB3-F93322303044}">
      <dgm:prSet phldrT="[Text]"/>
      <dgm:spPr>
        <a:solidFill>
          <a:srgbClr val="44536A"/>
        </a:solidFill>
        <a:effectLst/>
      </dgm:spPr>
      <dgm:t>
        <a:bodyPr/>
        <a:lstStyle/>
        <a:p>
          <a:pPr>
            <a:buFont typeface="+mj-lt"/>
            <a:buAutoNum type="arabicPeriod"/>
          </a:pPr>
          <a:r>
            <a:rPr lang="en-GB" dirty="0">
              <a:solidFill>
                <a:schemeClr val="bg1"/>
              </a:solidFill>
              <a:latin typeface="Aptos" panose="020B0004020202020204" pitchFamily="34" charset="0"/>
              <a:ea typeface="Times New Roman" panose="02020603050405020304" pitchFamily="18" charset="0"/>
            </a:rPr>
            <a:t>To understand why we need a shared Practice Model</a:t>
          </a:r>
          <a:endParaRPr lang="en-GB" dirty="0">
            <a:solidFill>
              <a:schemeClr val="bg1"/>
            </a:solidFill>
          </a:endParaRPr>
        </a:p>
      </dgm:t>
    </dgm:pt>
    <dgm:pt modelId="{68B0FE52-D8DE-4104-A1B0-28D0110C02D6}" type="parTrans" cxnId="{B6490BBB-570E-4B11-9DA8-CDF0A920DFC7}">
      <dgm:prSet/>
      <dgm:spPr/>
      <dgm:t>
        <a:bodyPr/>
        <a:lstStyle/>
        <a:p>
          <a:endParaRPr lang="en-GB"/>
        </a:p>
      </dgm:t>
    </dgm:pt>
    <dgm:pt modelId="{A7FD8B2A-1045-469B-9221-F2C7B1F18044}" type="sibTrans" cxnId="{B6490BBB-570E-4B11-9DA8-CDF0A920DFC7}">
      <dgm:prSet/>
      <dgm:spPr>
        <a:ln>
          <a:solidFill>
            <a:srgbClr val="44536A"/>
          </a:solidFill>
        </a:ln>
      </dgm:spPr>
      <dgm:t>
        <a:bodyPr/>
        <a:lstStyle/>
        <a:p>
          <a:endParaRPr lang="en-GB"/>
        </a:p>
      </dgm:t>
    </dgm:pt>
    <dgm:pt modelId="{8EAAD2B9-EBDC-43EA-A189-CCB168683969}">
      <dgm:prSet phldrT="[Text]"/>
      <dgm:spPr>
        <a:solidFill>
          <a:srgbClr val="44536A"/>
        </a:solidFill>
        <a:effectLst/>
      </dgm:spPr>
      <dgm:t>
        <a:bodyPr/>
        <a:lstStyle/>
        <a:p>
          <a:pPr>
            <a:buFont typeface="+mj-lt"/>
            <a:buAutoNum type="arabicPeriod"/>
          </a:pPr>
          <a:r>
            <a:rPr lang="en-GB" dirty="0">
              <a:solidFill>
                <a:schemeClr val="bg1"/>
              </a:solidFill>
              <a:latin typeface="Aptos" panose="020B0004020202020204" pitchFamily="34" charset="0"/>
              <a:ea typeface="Times New Roman" panose="02020603050405020304" pitchFamily="18" charset="0"/>
            </a:rPr>
            <a:t>To understand what we are already doing well that fits with the Practice Model </a:t>
          </a:r>
          <a:endParaRPr lang="en-GB" dirty="0">
            <a:solidFill>
              <a:schemeClr val="bg1"/>
            </a:solidFill>
          </a:endParaRPr>
        </a:p>
      </dgm:t>
    </dgm:pt>
    <dgm:pt modelId="{98F61689-81D2-408A-A51D-4345E6E5891C}" type="parTrans" cxnId="{7A3C8542-6681-4179-BCBA-9E8FBBA15422}">
      <dgm:prSet/>
      <dgm:spPr/>
      <dgm:t>
        <a:bodyPr/>
        <a:lstStyle/>
        <a:p>
          <a:endParaRPr lang="en-GB"/>
        </a:p>
      </dgm:t>
    </dgm:pt>
    <dgm:pt modelId="{E879CC2A-275B-40FB-AB79-24D9F6B7A279}" type="sibTrans" cxnId="{7A3C8542-6681-4179-BCBA-9E8FBBA15422}">
      <dgm:prSet/>
      <dgm:spPr/>
      <dgm:t>
        <a:bodyPr/>
        <a:lstStyle/>
        <a:p>
          <a:endParaRPr lang="en-GB"/>
        </a:p>
      </dgm:t>
    </dgm:pt>
    <dgm:pt modelId="{F3F39957-ECD5-46B2-9722-B21B8F24F233}">
      <dgm:prSet phldrT="[Text]"/>
      <dgm:spPr>
        <a:solidFill>
          <a:srgbClr val="44536A"/>
        </a:solidFill>
        <a:effectLst/>
      </dgm:spPr>
      <dgm:t>
        <a:bodyPr/>
        <a:lstStyle/>
        <a:p>
          <a:pPr>
            <a:buFont typeface="+mj-lt"/>
            <a:buAutoNum type="arabicPeriod"/>
          </a:pPr>
          <a:r>
            <a:rPr lang="en-GB" dirty="0">
              <a:solidFill>
                <a:schemeClr val="bg1"/>
              </a:solidFill>
              <a:latin typeface="Aptos" panose="020B0004020202020204" pitchFamily="34" charset="0"/>
            </a:rPr>
            <a:t>To think about what challenges we may encounter and solutions for how we can overcome these </a:t>
          </a:r>
          <a:endParaRPr lang="en-GB" dirty="0">
            <a:solidFill>
              <a:schemeClr val="bg1"/>
            </a:solidFill>
          </a:endParaRPr>
        </a:p>
      </dgm:t>
    </dgm:pt>
    <dgm:pt modelId="{7611A731-B982-405A-A3C5-7F85DBC20384}" type="parTrans" cxnId="{ED8A6623-5C6D-49D6-B746-B5AFC0177335}">
      <dgm:prSet/>
      <dgm:spPr/>
      <dgm:t>
        <a:bodyPr/>
        <a:lstStyle/>
        <a:p>
          <a:endParaRPr lang="en-GB"/>
        </a:p>
      </dgm:t>
    </dgm:pt>
    <dgm:pt modelId="{6BCDFA75-DF4C-4614-9AA2-A85CF59FD8C4}" type="sibTrans" cxnId="{ED8A6623-5C6D-49D6-B746-B5AFC0177335}">
      <dgm:prSet/>
      <dgm:spPr/>
      <dgm:t>
        <a:bodyPr/>
        <a:lstStyle/>
        <a:p>
          <a:endParaRPr lang="en-GB"/>
        </a:p>
      </dgm:t>
    </dgm:pt>
    <dgm:pt modelId="{8CD28768-7764-4D1F-8B0D-CB5D2487030A}">
      <dgm:prSet phldrT="[Text]"/>
      <dgm:spPr>
        <a:solidFill>
          <a:srgbClr val="44536A"/>
        </a:solidFill>
        <a:effectLst/>
      </dgm:spPr>
      <dgm:t>
        <a:bodyPr/>
        <a:lstStyle/>
        <a:p>
          <a:pPr>
            <a:buFont typeface="+mj-lt"/>
            <a:buAutoNum type="arabicPeriod"/>
          </a:pPr>
          <a:r>
            <a:rPr lang="en-GB" dirty="0">
              <a:solidFill>
                <a:schemeClr val="bg1"/>
              </a:solidFill>
              <a:latin typeface="Aptos" panose="020B0004020202020204" pitchFamily="34" charset="0"/>
              <a:ea typeface="Times New Roman" panose="02020603050405020304" pitchFamily="18" charset="0"/>
              <a:cs typeface="Calibri" panose="020F0502020204030204" pitchFamily="34" charset="0"/>
            </a:rPr>
            <a:t>To think about the benefits of a shared practice model </a:t>
          </a:r>
          <a:endParaRPr lang="en-GB" dirty="0">
            <a:solidFill>
              <a:schemeClr val="bg1"/>
            </a:solidFill>
          </a:endParaRPr>
        </a:p>
      </dgm:t>
    </dgm:pt>
    <dgm:pt modelId="{385C31E0-697C-4588-B0D2-EEA0252A4604}" type="parTrans" cxnId="{F44FFB3C-A79E-4682-A6F8-7F4C709F0A84}">
      <dgm:prSet/>
      <dgm:spPr/>
      <dgm:t>
        <a:bodyPr/>
        <a:lstStyle/>
        <a:p>
          <a:endParaRPr lang="en-GB"/>
        </a:p>
      </dgm:t>
    </dgm:pt>
    <dgm:pt modelId="{839071E8-4E7A-4E58-AACA-F39E571853E8}" type="sibTrans" cxnId="{F44FFB3C-A79E-4682-A6F8-7F4C709F0A84}">
      <dgm:prSet/>
      <dgm:spPr/>
      <dgm:t>
        <a:bodyPr/>
        <a:lstStyle/>
        <a:p>
          <a:endParaRPr lang="en-GB"/>
        </a:p>
      </dgm:t>
    </dgm:pt>
    <dgm:pt modelId="{8B31FDB5-4F91-4C44-8355-5E920A274622}" type="pres">
      <dgm:prSet presAssocID="{03CD37B0-797B-41F0-B4A2-F9B257FDFC61}" presName="Name0" presStyleCnt="0">
        <dgm:presLayoutVars>
          <dgm:chMax val="7"/>
          <dgm:chPref val="7"/>
          <dgm:dir/>
        </dgm:presLayoutVars>
      </dgm:prSet>
      <dgm:spPr/>
    </dgm:pt>
    <dgm:pt modelId="{F82398F0-11C4-4E02-B7D1-7AFCBF05969E}" type="pres">
      <dgm:prSet presAssocID="{03CD37B0-797B-41F0-B4A2-F9B257FDFC61}" presName="Name1" presStyleCnt="0"/>
      <dgm:spPr/>
    </dgm:pt>
    <dgm:pt modelId="{BA017156-A027-4D7F-8B60-B511DEF0282B}" type="pres">
      <dgm:prSet presAssocID="{03CD37B0-797B-41F0-B4A2-F9B257FDFC61}" presName="cycle" presStyleCnt="0"/>
      <dgm:spPr/>
    </dgm:pt>
    <dgm:pt modelId="{2B8C3405-D049-4B05-B8F6-F8038882E5CA}" type="pres">
      <dgm:prSet presAssocID="{03CD37B0-797B-41F0-B4A2-F9B257FDFC61}" presName="srcNode" presStyleLbl="node1" presStyleIdx="0" presStyleCnt="4"/>
      <dgm:spPr/>
    </dgm:pt>
    <dgm:pt modelId="{FAB1DD53-94AB-4CE4-9895-12D679B75EA7}" type="pres">
      <dgm:prSet presAssocID="{03CD37B0-797B-41F0-B4A2-F9B257FDFC61}" presName="conn" presStyleLbl="parChTrans1D2" presStyleIdx="0" presStyleCnt="1"/>
      <dgm:spPr/>
    </dgm:pt>
    <dgm:pt modelId="{CCF69C85-D00D-4D91-94F9-A3CA68494C49}" type="pres">
      <dgm:prSet presAssocID="{03CD37B0-797B-41F0-B4A2-F9B257FDFC61}" presName="extraNode" presStyleLbl="node1" presStyleIdx="0" presStyleCnt="4"/>
      <dgm:spPr/>
    </dgm:pt>
    <dgm:pt modelId="{80FB29A0-BB50-48BD-BE7D-E0ED16EF6EC5}" type="pres">
      <dgm:prSet presAssocID="{03CD37B0-797B-41F0-B4A2-F9B257FDFC61}" presName="dstNode" presStyleLbl="node1" presStyleIdx="0" presStyleCnt="4"/>
      <dgm:spPr/>
    </dgm:pt>
    <dgm:pt modelId="{CFDED469-97C9-4B3B-B153-3B167E915049}" type="pres">
      <dgm:prSet presAssocID="{DD9E29F4-99A7-459B-8BB3-F93322303044}" presName="text_1" presStyleLbl="node1" presStyleIdx="0" presStyleCnt="4">
        <dgm:presLayoutVars>
          <dgm:bulletEnabled val="1"/>
        </dgm:presLayoutVars>
      </dgm:prSet>
      <dgm:spPr>
        <a:prstGeom prst="roundRect">
          <a:avLst/>
        </a:prstGeom>
      </dgm:spPr>
    </dgm:pt>
    <dgm:pt modelId="{E5FF9A48-4351-466C-95FA-C2C9691FFBDB}" type="pres">
      <dgm:prSet presAssocID="{DD9E29F4-99A7-459B-8BB3-F93322303044}" presName="accent_1" presStyleCnt="0"/>
      <dgm:spPr/>
    </dgm:pt>
    <dgm:pt modelId="{CEDFFC1F-FED3-45F1-98C0-8CE4393E6764}" type="pres">
      <dgm:prSet presAssocID="{DD9E29F4-99A7-459B-8BB3-F93322303044}" presName="accentRepeatNode" presStyleLbl="solidFgAcc1" presStyleIdx="0" presStyleCnt="4"/>
      <dgm:spPr>
        <a:ln w="15875">
          <a:solidFill>
            <a:srgbClr val="44536A"/>
          </a:solidFill>
        </a:ln>
      </dgm:spPr>
    </dgm:pt>
    <dgm:pt modelId="{F0102055-1000-4C09-A393-BA01934D5D5A}" type="pres">
      <dgm:prSet presAssocID="{8CD28768-7764-4D1F-8B0D-CB5D2487030A}" presName="text_2" presStyleLbl="node1" presStyleIdx="1" presStyleCnt="4">
        <dgm:presLayoutVars>
          <dgm:bulletEnabled val="1"/>
        </dgm:presLayoutVars>
      </dgm:prSet>
      <dgm:spPr>
        <a:prstGeom prst="roundRect">
          <a:avLst/>
        </a:prstGeom>
      </dgm:spPr>
    </dgm:pt>
    <dgm:pt modelId="{D16886A7-2E2F-4ED6-A208-B1219E6412DD}" type="pres">
      <dgm:prSet presAssocID="{8CD28768-7764-4D1F-8B0D-CB5D2487030A}" presName="accent_2" presStyleCnt="0"/>
      <dgm:spPr/>
    </dgm:pt>
    <dgm:pt modelId="{169880D4-340E-4A06-9507-45A94D7A0EA1}" type="pres">
      <dgm:prSet presAssocID="{8CD28768-7764-4D1F-8B0D-CB5D2487030A}" presName="accentRepeatNode" presStyleLbl="solidFgAcc1" presStyleIdx="1" presStyleCnt="4"/>
      <dgm:spPr>
        <a:ln w="15875">
          <a:solidFill>
            <a:srgbClr val="44536A"/>
          </a:solidFill>
        </a:ln>
      </dgm:spPr>
    </dgm:pt>
    <dgm:pt modelId="{B24D9B58-DA28-4BD8-961E-309385C0B3BB}" type="pres">
      <dgm:prSet presAssocID="{8EAAD2B9-EBDC-43EA-A189-CCB168683969}" presName="text_3" presStyleLbl="node1" presStyleIdx="2" presStyleCnt="4">
        <dgm:presLayoutVars>
          <dgm:bulletEnabled val="1"/>
        </dgm:presLayoutVars>
      </dgm:prSet>
      <dgm:spPr>
        <a:prstGeom prst="roundRect">
          <a:avLst/>
        </a:prstGeom>
      </dgm:spPr>
    </dgm:pt>
    <dgm:pt modelId="{4EA58DC3-E397-4A82-AF8C-AB4B501D6722}" type="pres">
      <dgm:prSet presAssocID="{8EAAD2B9-EBDC-43EA-A189-CCB168683969}" presName="accent_3" presStyleCnt="0"/>
      <dgm:spPr/>
    </dgm:pt>
    <dgm:pt modelId="{1DADA1AF-BD6C-4E9A-9084-14A1AA11F4FD}" type="pres">
      <dgm:prSet presAssocID="{8EAAD2B9-EBDC-43EA-A189-CCB168683969}" presName="accentRepeatNode" presStyleLbl="solidFgAcc1" presStyleIdx="2" presStyleCnt="4"/>
      <dgm:spPr>
        <a:ln w="15875">
          <a:solidFill>
            <a:srgbClr val="44536A"/>
          </a:solidFill>
        </a:ln>
      </dgm:spPr>
    </dgm:pt>
    <dgm:pt modelId="{BED5265B-4975-43A2-8842-29C1A1B59F8D}" type="pres">
      <dgm:prSet presAssocID="{F3F39957-ECD5-46B2-9722-B21B8F24F233}" presName="text_4" presStyleLbl="node1" presStyleIdx="3" presStyleCnt="4">
        <dgm:presLayoutVars>
          <dgm:bulletEnabled val="1"/>
        </dgm:presLayoutVars>
      </dgm:prSet>
      <dgm:spPr>
        <a:prstGeom prst="roundRect">
          <a:avLst/>
        </a:prstGeom>
      </dgm:spPr>
    </dgm:pt>
    <dgm:pt modelId="{D82D64FA-4579-4A08-BB21-3C900B853C03}" type="pres">
      <dgm:prSet presAssocID="{F3F39957-ECD5-46B2-9722-B21B8F24F233}" presName="accent_4" presStyleCnt="0"/>
      <dgm:spPr/>
    </dgm:pt>
    <dgm:pt modelId="{356F8B51-0E60-486F-86D4-CDECDFA5C662}" type="pres">
      <dgm:prSet presAssocID="{F3F39957-ECD5-46B2-9722-B21B8F24F233}" presName="accentRepeatNode" presStyleLbl="solidFgAcc1" presStyleIdx="3" presStyleCnt="4"/>
      <dgm:spPr>
        <a:ln w="15875">
          <a:solidFill>
            <a:srgbClr val="44536A"/>
          </a:solidFill>
        </a:ln>
      </dgm:spPr>
    </dgm:pt>
  </dgm:ptLst>
  <dgm:cxnLst>
    <dgm:cxn modelId="{ED8A6623-5C6D-49D6-B746-B5AFC0177335}" srcId="{03CD37B0-797B-41F0-B4A2-F9B257FDFC61}" destId="{F3F39957-ECD5-46B2-9722-B21B8F24F233}" srcOrd="3" destOrd="0" parTransId="{7611A731-B982-405A-A3C5-7F85DBC20384}" sibTransId="{6BCDFA75-DF4C-4614-9AA2-A85CF59FD8C4}"/>
    <dgm:cxn modelId="{F44FFB3C-A79E-4682-A6F8-7F4C709F0A84}" srcId="{03CD37B0-797B-41F0-B4A2-F9B257FDFC61}" destId="{8CD28768-7764-4D1F-8B0D-CB5D2487030A}" srcOrd="1" destOrd="0" parTransId="{385C31E0-697C-4588-B0D2-EEA0252A4604}" sibTransId="{839071E8-4E7A-4E58-AACA-F39E571853E8}"/>
    <dgm:cxn modelId="{0201965B-244A-4147-BDEC-41B1CDAA0E07}" type="presOf" srcId="{F3F39957-ECD5-46B2-9722-B21B8F24F233}" destId="{BED5265B-4975-43A2-8842-29C1A1B59F8D}" srcOrd="0" destOrd="0" presId="urn:microsoft.com/office/officeart/2008/layout/VerticalCurvedList"/>
    <dgm:cxn modelId="{80BDDC5F-4828-49E9-9381-922C1D2A9AB4}" type="presOf" srcId="{DD9E29F4-99A7-459B-8BB3-F93322303044}" destId="{CFDED469-97C9-4B3B-B153-3B167E915049}" srcOrd="0" destOrd="0" presId="urn:microsoft.com/office/officeart/2008/layout/VerticalCurvedList"/>
    <dgm:cxn modelId="{7A3C8542-6681-4179-BCBA-9E8FBBA15422}" srcId="{03CD37B0-797B-41F0-B4A2-F9B257FDFC61}" destId="{8EAAD2B9-EBDC-43EA-A189-CCB168683969}" srcOrd="2" destOrd="0" parTransId="{98F61689-81D2-408A-A51D-4345E6E5891C}" sibTransId="{E879CC2A-275B-40FB-AB79-24D9F6B7A279}"/>
    <dgm:cxn modelId="{C326F48B-9958-4031-8476-665DFC5482B1}" type="presOf" srcId="{8EAAD2B9-EBDC-43EA-A189-CCB168683969}" destId="{B24D9B58-DA28-4BD8-961E-309385C0B3BB}" srcOrd="0" destOrd="0" presId="urn:microsoft.com/office/officeart/2008/layout/VerticalCurvedList"/>
    <dgm:cxn modelId="{B6490BBB-570E-4B11-9DA8-CDF0A920DFC7}" srcId="{03CD37B0-797B-41F0-B4A2-F9B257FDFC61}" destId="{DD9E29F4-99A7-459B-8BB3-F93322303044}" srcOrd="0" destOrd="0" parTransId="{68B0FE52-D8DE-4104-A1B0-28D0110C02D6}" sibTransId="{A7FD8B2A-1045-469B-9221-F2C7B1F18044}"/>
    <dgm:cxn modelId="{15197BBB-BF0E-461A-A9F2-46FDDF565AD2}" type="presOf" srcId="{03CD37B0-797B-41F0-B4A2-F9B257FDFC61}" destId="{8B31FDB5-4F91-4C44-8355-5E920A274622}" srcOrd="0" destOrd="0" presId="urn:microsoft.com/office/officeart/2008/layout/VerticalCurvedList"/>
    <dgm:cxn modelId="{7592BACD-BF85-420F-A4EE-564F3B4ACA04}" type="presOf" srcId="{A7FD8B2A-1045-469B-9221-F2C7B1F18044}" destId="{FAB1DD53-94AB-4CE4-9895-12D679B75EA7}" srcOrd="0" destOrd="0" presId="urn:microsoft.com/office/officeart/2008/layout/VerticalCurvedList"/>
    <dgm:cxn modelId="{2DD9D2E3-65D3-4ADA-8A36-FA9F93736D2A}" type="presOf" srcId="{8CD28768-7764-4D1F-8B0D-CB5D2487030A}" destId="{F0102055-1000-4C09-A393-BA01934D5D5A}" srcOrd="0" destOrd="0" presId="urn:microsoft.com/office/officeart/2008/layout/VerticalCurvedList"/>
    <dgm:cxn modelId="{48AD3169-9FBD-4602-9603-28B750869FD4}" type="presParOf" srcId="{8B31FDB5-4F91-4C44-8355-5E920A274622}" destId="{F82398F0-11C4-4E02-B7D1-7AFCBF05969E}" srcOrd="0" destOrd="0" presId="urn:microsoft.com/office/officeart/2008/layout/VerticalCurvedList"/>
    <dgm:cxn modelId="{610F5977-02F7-43BF-B031-C3E20E572398}" type="presParOf" srcId="{F82398F0-11C4-4E02-B7D1-7AFCBF05969E}" destId="{BA017156-A027-4D7F-8B60-B511DEF0282B}" srcOrd="0" destOrd="0" presId="urn:microsoft.com/office/officeart/2008/layout/VerticalCurvedList"/>
    <dgm:cxn modelId="{1B5608B8-9157-4A21-98DD-9792A8EA949B}" type="presParOf" srcId="{BA017156-A027-4D7F-8B60-B511DEF0282B}" destId="{2B8C3405-D049-4B05-B8F6-F8038882E5CA}" srcOrd="0" destOrd="0" presId="urn:microsoft.com/office/officeart/2008/layout/VerticalCurvedList"/>
    <dgm:cxn modelId="{D816E25B-A9F0-4621-A407-9EF022FCD4E8}" type="presParOf" srcId="{BA017156-A027-4D7F-8B60-B511DEF0282B}" destId="{FAB1DD53-94AB-4CE4-9895-12D679B75EA7}" srcOrd="1" destOrd="0" presId="urn:microsoft.com/office/officeart/2008/layout/VerticalCurvedList"/>
    <dgm:cxn modelId="{3F7E044B-8C53-455C-B7AE-BB3FF0414664}" type="presParOf" srcId="{BA017156-A027-4D7F-8B60-B511DEF0282B}" destId="{CCF69C85-D00D-4D91-94F9-A3CA68494C49}" srcOrd="2" destOrd="0" presId="urn:microsoft.com/office/officeart/2008/layout/VerticalCurvedList"/>
    <dgm:cxn modelId="{C7F480BA-9D04-4A55-8C68-4AFCBD167F0E}" type="presParOf" srcId="{BA017156-A027-4D7F-8B60-B511DEF0282B}" destId="{80FB29A0-BB50-48BD-BE7D-E0ED16EF6EC5}" srcOrd="3" destOrd="0" presId="urn:microsoft.com/office/officeart/2008/layout/VerticalCurvedList"/>
    <dgm:cxn modelId="{FB6AF138-7EB6-412F-B114-A8227D7CE58D}" type="presParOf" srcId="{F82398F0-11C4-4E02-B7D1-7AFCBF05969E}" destId="{CFDED469-97C9-4B3B-B153-3B167E915049}" srcOrd="1" destOrd="0" presId="urn:microsoft.com/office/officeart/2008/layout/VerticalCurvedList"/>
    <dgm:cxn modelId="{9FF6E89C-2AC6-4904-8981-2C861822B8DA}" type="presParOf" srcId="{F82398F0-11C4-4E02-B7D1-7AFCBF05969E}" destId="{E5FF9A48-4351-466C-95FA-C2C9691FFBDB}" srcOrd="2" destOrd="0" presId="urn:microsoft.com/office/officeart/2008/layout/VerticalCurvedList"/>
    <dgm:cxn modelId="{5DB85973-3B2F-4B1F-8982-F3585C9DDCCD}" type="presParOf" srcId="{E5FF9A48-4351-466C-95FA-C2C9691FFBDB}" destId="{CEDFFC1F-FED3-45F1-98C0-8CE4393E6764}" srcOrd="0" destOrd="0" presId="urn:microsoft.com/office/officeart/2008/layout/VerticalCurvedList"/>
    <dgm:cxn modelId="{F4E156CA-A7F5-45D3-B97E-2800CFFFCEFC}" type="presParOf" srcId="{F82398F0-11C4-4E02-B7D1-7AFCBF05969E}" destId="{F0102055-1000-4C09-A393-BA01934D5D5A}" srcOrd="3" destOrd="0" presId="urn:microsoft.com/office/officeart/2008/layout/VerticalCurvedList"/>
    <dgm:cxn modelId="{9332EAC1-62C0-4E0F-91D4-08456301C04F}" type="presParOf" srcId="{F82398F0-11C4-4E02-B7D1-7AFCBF05969E}" destId="{D16886A7-2E2F-4ED6-A208-B1219E6412DD}" srcOrd="4" destOrd="0" presId="urn:microsoft.com/office/officeart/2008/layout/VerticalCurvedList"/>
    <dgm:cxn modelId="{1A916A10-D076-4435-B05F-515B19DD449B}" type="presParOf" srcId="{D16886A7-2E2F-4ED6-A208-B1219E6412DD}" destId="{169880D4-340E-4A06-9507-45A94D7A0EA1}" srcOrd="0" destOrd="0" presId="urn:microsoft.com/office/officeart/2008/layout/VerticalCurvedList"/>
    <dgm:cxn modelId="{C0491B4C-5B26-4CA9-9575-F055F1D193E6}" type="presParOf" srcId="{F82398F0-11C4-4E02-B7D1-7AFCBF05969E}" destId="{B24D9B58-DA28-4BD8-961E-309385C0B3BB}" srcOrd="5" destOrd="0" presId="urn:microsoft.com/office/officeart/2008/layout/VerticalCurvedList"/>
    <dgm:cxn modelId="{90C26014-1374-40C9-A7A6-C0A60061B52E}" type="presParOf" srcId="{F82398F0-11C4-4E02-B7D1-7AFCBF05969E}" destId="{4EA58DC3-E397-4A82-AF8C-AB4B501D6722}" srcOrd="6" destOrd="0" presId="urn:microsoft.com/office/officeart/2008/layout/VerticalCurvedList"/>
    <dgm:cxn modelId="{8E22A34F-6817-4024-B04F-A4E2B4CB0F58}" type="presParOf" srcId="{4EA58DC3-E397-4A82-AF8C-AB4B501D6722}" destId="{1DADA1AF-BD6C-4E9A-9084-14A1AA11F4FD}" srcOrd="0" destOrd="0" presId="urn:microsoft.com/office/officeart/2008/layout/VerticalCurvedList"/>
    <dgm:cxn modelId="{E3C8C6C7-63A7-445F-97A0-A84E0B036661}" type="presParOf" srcId="{F82398F0-11C4-4E02-B7D1-7AFCBF05969E}" destId="{BED5265B-4975-43A2-8842-29C1A1B59F8D}" srcOrd="7" destOrd="0" presId="urn:microsoft.com/office/officeart/2008/layout/VerticalCurvedList"/>
    <dgm:cxn modelId="{32C19D33-B748-4537-869B-7B5603F9AB69}" type="presParOf" srcId="{F82398F0-11C4-4E02-B7D1-7AFCBF05969E}" destId="{D82D64FA-4579-4A08-BB21-3C900B853C03}" srcOrd="8" destOrd="0" presId="urn:microsoft.com/office/officeart/2008/layout/VerticalCurvedList"/>
    <dgm:cxn modelId="{BB6F2D52-CD25-4010-9F28-926F2C20B0D4}" type="presParOf" srcId="{D82D64FA-4579-4A08-BB21-3C900B853C03}" destId="{356F8B51-0E60-486F-86D4-CDECDFA5C6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D37B0-797B-41F0-B4A2-F9B257FDFC6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D9E29F4-99A7-459B-8BB3-F93322303044}">
      <dgm:prSet phldrT="[Text]"/>
      <dgm:spPr>
        <a:solidFill>
          <a:srgbClr val="44536A"/>
        </a:solidFill>
        <a:effectLst/>
      </dgm:spPr>
      <dgm:t>
        <a:bodyPr/>
        <a:lstStyle/>
        <a:p>
          <a:pPr>
            <a:buFont typeface="+mj-lt"/>
            <a:buAutoNum type="arabicPeriod"/>
          </a:pPr>
          <a:r>
            <a:rPr lang="en-GB" dirty="0">
              <a:solidFill>
                <a:schemeClr val="bg1"/>
              </a:solidFill>
              <a:latin typeface="Calibri" panose="020F0502020204030204" pitchFamily="34" charset="0"/>
              <a:cs typeface="Calibri" panose="020F0502020204030204" pitchFamily="34" charset="0"/>
            </a:rPr>
            <a:t>Enables a culture change shift in the way in which we practice with children and families as well as with each other</a:t>
          </a:r>
          <a:endParaRPr lang="en-GB" dirty="0">
            <a:solidFill>
              <a:schemeClr val="bg1"/>
            </a:solidFill>
          </a:endParaRPr>
        </a:p>
      </dgm:t>
    </dgm:pt>
    <dgm:pt modelId="{68B0FE52-D8DE-4104-A1B0-28D0110C02D6}" type="parTrans" cxnId="{B6490BBB-570E-4B11-9DA8-CDF0A920DFC7}">
      <dgm:prSet/>
      <dgm:spPr/>
      <dgm:t>
        <a:bodyPr/>
        <a:lstStyle/>
        <a:p>
          <a:endParaRPr lang="en-GB">
            <a:solidFill>
              <a:schemeClr val="bg1"/>
            </a:solidFill>
          </a:endParaRPr>
        </a:p>
      </dgm:t>
    </dgm:pt>
    <dgm:pt modelId="{A7FD8B2A-1045-469B-9221-F2C7B1F18044}" type="sibTrans" cxnId="{B6490BBB-570E-4B11-9DA8-CDF0A920DFC7}">
      <dgm:prSet/>
      <dgm:spPr>
        <a:ln>
          <a:solidFill>
            <a:srgbClr val="44536A"/>
          </a:solidFill>
        </a:ln>
      </dgm:spPr>
      <dgm:t>
        <a:bodyPr/>
        <a:lstStyle/>
        <a:p>
          <a:endParaRPr lang="en-GB">
            <a:solidFill>
              <a:schemeClr val="bg1"/>
            </a:solidFill>
          </a:endParaRPr>
        </a:p>
      </dgm:t>
    </dgm:pt>
    <dgm:pt modelId="{8EAAD2B9-EBDC-43EA-A189-CCB168683969}">
      <dgm:prSet phldrT="[Text]"/>
      <dgm:spPr>
        <a:solidFill>
          <a:srgbClr val="44536A"/>
        </a:solidFill>
        <a:effectLst/>
      </dgm:spPr>
      <dgm:t>
        <a:bodyPr/>
        <a:lstStyle/>
        <a:p>
          <a:pPr>
            <a:buFont typeface="+mj-lt"/>
            <a:buAutoNum type="arabicPeriod"/>
          </a:pPr>
          <a:r>
            <a:rPr lang="en-GB" dirty="0">
              <a:solidFill>
                <a:schemeClr val="bg1"/>
              </a:solidFill>
              <a:latin typeface="Calibri" panose="020F0502020204030204" pitchFamily="34" charset="0"/>
              <a:cs typeface="Calibri" panose="020F0502020204030204" pitchFamily="34" charset="0"/>
            </a:rPr>
            <a:t>Provides us with a clear set of expectations from each other </a:t>
          </a:r>
          <a:endParaRPr lang="en-GB" dirty="0">
            <a:solidFill>
              <a:schemeClr val="bg1"/>
            </a:solidFill>
          </a:endParaRPr>
        </a:p>
      </dgm:t>
    </dgm:pt>
    <dgm:pt modelId="{98F61689-81D2-408A-A51D-4345E6E5891C}" type="parTrans" cxnId="{7A3C8542-6681-4179-BCBA-9E8FBBA15422}">
      <dgm:prSet/>
      <dgm:spPr/>
      <dgm:t>
        <a:bodyPr/>
        <a:lstStyle/>
        <a:p>
          <a:endParaRPr lang="en-GB">
            <a:solidFill>
              <a:schemeClr val="bg1"/>
            </a:solidFill>
          </a:endParaRPr>
        </a:p>
      </dgm:t>
    </dgm:pt>
    <dgm:pt modelId="{E879CC2A-275B-40FB-AB79-24D9F6B7A279}" type="sibTrans" cxnId="{7A3C8542-6681-4179-BCBA-9E8FBBA15422}">
      <dgm:prSet/>
      <dgm:spPr/>
      <dgm:t>
        <a:bodyPr/>
        <a:lstStyle/>
        <a:p>
          <a:endParaRPr lang="en-GB">
            <a:solidFill>
              <a:schemeClr val="bg1"/>
            </a:solidFill>
          </a:endParaRPr>
        </a:p>
      </dgm:t>
    </dgm:pt>
    <dgm:pt modelId="{F3F39957-ECD5-46B2-9722-B21B8F24F233}">
      <dgm:prSet phldrT="[Text]"/>
      <dgm:spPr>
        <a:solidFill>
          <a:srgbClr val="44536A"/>
        </a:solidFill>
        <a:effectLst/>
      </dgm:spPr>
      <dgm:t>
        <a:bodyPr/>
        <a:lstStyle/>
        <a:p>
          <a:pPr>
            <a:buFont typeface="+mj-lt"/>
            <a:buAutoNum type="arabicPeriod"/>
          </a:pPr>
          <a:r>
            <a:rPr lang="en-GB" dirty="0">
              <a:solidFill>
                <a:schemeClr val="bg1"/>
              </a:solidFill>
              <a:latin typeface="Calibri" panose="020F0502020204030204" pitchFamily="34" charset="0"/>
              <a:cs typeface="Calibri" panose="020F0502020204030204" pitchFamily="34" charset="0"/>
            </a:rPr>
            <a:t>Enables a consistent approach with children and families</a:t>
          </a:r>
          <a:endParaRPr lang="en-GB" dirty="0">
            <a:solidFill>
              <a:schemeClr val="bg1"/>
            </a:solidFill>
          </a:endParaRPr>
        </a:p>
      </dgm:t>
    </dgm:pt>
    <dgm:pt modelId="{7611A731-B982-405A-A3C5-7F85DBC20384}" type="parTrans" cxnId="{ED8A6623-5C6D-49D6-B746-B5AFC0177335}">
      <dgm:prSet/>
      <dgm:spPr/>
      <dgm:t>
        <a:bodyPr/>
        <a:lstStyle/>
        <a:p>
          <a:endParaRPr lang="en-GB">
            <a:solidFill>
              <a:schemeClr val="bg1"/>
            </a:solidFill>
          </a:endParaRPr>
        </a:p>
      </dgm:t>
    </dgm:pt>
    <dgm:pt modelId="{6BCDFA75-DF4C-4614-9AA2-A85CF59FD8C4}" type="sibTrans" cxnId="{ED8A6623-5C6D-49D6-B746-B5AFC0177335}">
      <dgm:prSet/>
      <dgm:spPr/>
      <dgm:t>
        <a:bodyPr/>
        <a:lstStyle/>
        <a:p>
          <a:endParaRPr lang="en-GB">
            <a:solidFill>
              <a:schemeClr val="bg1"/>
            </a:solidFill>
          </a:endParaRPr>
        </a:p>
      </dgm:t>
    </dgm:pt>
    <dgm:pt modelId="{8CD28768-7764-4D1F-8B0D-CB5D2487030A}">
      <dgm:prSet phldrT="[Text]"/>
      <dgm:spPr>
        <a:solidFill>
          <a:srgbClr val="44536A"/>
        </a:solidFill>
        <a:effectLst/>
      </dgm:spPr>
      <dgm:t>
        <a:bodyPr/>
        <a:lstStyle/>
        <a:p>
          <a:pPr>
            <a:buFont typeface="+mj-lt"/>
            <a:buAutoNum type="arabicPeriod"/>
          </a:pPr>
          <a:r>
            <a:rPr lang="en-GB" dirty="0">
              <a:solidFill>
                <a:schemeClr val="bg1"/>
              </a:solidFill>
              <a:latin typeface="Calibri" panose="020F0502020204030204" pitchFamily="34" charset="0"/>
              <a:cs typeface="Calibri" panose="020F0502020204030204" pitchFamily="34" charset="0"/>
            </a:rPr>
            <a:t>Creates a common language for children and families as well as professionals </a:t>
          </a:r>
          <a:endParaRPr lang="en-GB" dirty="0">
            <a:solidFill>
              <a:schemeClr val="bg1"/>
            </a:solidFill>
          </a:endParaRPr>
        </a:p>
      </dgm:t>
    </dgm:pt>
    <dgm:pt modelId="{385C31E0-697C-4588-B0D2-EEA0252A4604}" type="parTrans" cxnId="{F44FFB3C-A79E-4682-A6F8-7F4C709F0A84}">
      <dgm:prSet/>
      <dgm:spPr/>
      <dgm:t>
        <a:bodyPr/>
        <a:lstStyle/>
        <a:p>
          <a:endParaRPr lang="en-GB">
            <a:solidFill>
              <a:schemeClr val="bg1"/>
            </a:solidFill>
          </a:endParaRPr>
        </a:p>
      </dgm:t>
    </dgm:pt>
    <dgm:pt modelId="{839071E8-4E7A-4E58-AACA-F39E571853E8}" type="sibTrans" cxnId="{F44FFB3C-A79E-4682-A6F8-7F4C709F0A84}">
      <dgm:prSet/>
      <dgm:spPr/>
      <dgm:t>
        <a:bodyPr/>
        <a:lstStyle/>
        <a:p>
          <a:endParaRPr lang="en-GB">
            <a:solidFill>
              <a:schemeClr val="bg1"/>
            </a:solidFill>
          </a:endParaRPr>
        </a:p>
      </dgm:t>
    </dgm:pt>
    <dgm:pt modelId="{8B31FDB5-4F91-4C44-8355-5E920A274622}" type="pres">
      <dgm:prSet presAssocID="{03CD37B0-797B-41F0-B4A2-F9B257FDFC61}" presName="Name0" presStyleCnt="0">
        <dgm:presLayoutVars>
          <dgm:chMax val="7"/>
          <dgm:chPref val="7"/>
          <dgm:dir/>
        </dgm:presLayoutVars>
      </dgm:prSet>
      <dgm:spPr/>
    </dgm:pt>
    <dgm:pt modelId="{F82398F0-11C4-4E02-B7D1-7AFCBF05969E}" type="pres">
      <dgm:prSet presAssocID="{03CD37B0-797B-41F0-B4A2-F9B257FDFC61}" presName="Name1" presStyleCnt="0"/>
      <dgm:spPr/>
    </dgm:pt>
    <dgm:pt modelId="{BA017156-A027-4D7F-8B60-B511DEF0282B}" type="pres">
      <dgm:prSet presAssocID="{03CD37B0-797B-41F0-B4A2-F9B257FDFC61}" presName="cycle" presStyleCnt="0"/>
      <dgm:spPr/>
    </dgm:pt>
    <dgm:pt modelId="{2B8C3405-D049-4B05-B8F6-F8038882E5CA}" type="pres">
      <dgm:prSet presAssocID="{03CD37B0-797B-41F0-B4A2-F9B257FDFC61}" presName="srcNode" presStyleLbl="node1" presStyleIdx="0" presStyleCnt="4"/>
      <dgm:spPr/>
    </dgm:pt>
    <dgm:pt modelId="{FAB1DD53-94AB-4CE4-9895-12D679B75EA7}" type="pres">
      <dgm:prSet presAssocID="{03CD37B0-797B-41F0-B4A2-F9B257FDFC61}" presName="conn" presStyleLbl="parChTrans1D2" presStyleIdx="0" presStyleCnt="1"/>
      <dgm:spPr/>
    </dgm:pt>
    <dgm:pt modelId="{CCF69C85-D00D-4D91-94F9-A3CA68494C49}" type="pres">
      <dgm:prSet presAssocID="{03CD37B0-797B-41F0-B4A2-F9B257FDFC61}" presName="extraNode" presStyleLbl="node1" presStyleIdx="0" presStyleCnt="4"/>
      <dgm:spPr/>
    </dgm:pt>
    <dgm:pt modelId="{80FB29A0-BB50-48BD-BE7D-E0ED16EF6EC5}" type="pres">
      <dgm:prSet presAssocID="{03CD37B0-797B-41F0-B4A2-F9B257FDFC61}" presName="dstNode" presStyleLbl="node1" presStyleIdx="0" presStyleCnt="4"/>
      <dgm:spPr/>
    </dgm:pt>
    <dgm:pt modelId="{CFDED469-97C9-4B3B-B153-3B167E915049}" type="pres">
      <dgm:prSet presAssocID="{DD9E29F4-99A7-459B-8BB3-F93322303044}" presName="text_1" presStyleLbl="node1" presStyleIdx="0" presStyleCnt="4">
        <dgm:presLayoutVars>
          <dgm:bulletEnabled val="1"/>
        </dgm:presLayoutVars>
      </dgm:prSet>
      <dgm:spPr>
        <a:prstGeom prst="roundRect">
          <a:avLst/>
        </a:prstGeom>
      </dgm:spPr>
    </dgm:pt>
    <dgm:pt modelId="{E5FF9A48-4351-466C-95FA-C2C9691FFBDB}" type="pres">
      <dgm:prSet presAssocID="{DD9E29F4-99A7-459B-8BB3-F93322303044}" presName="accent_1" presStyleCnt="0"/>
      <dgm:spPr/>
    </dgm:pt>
    <dgm:pt modelId="{CEDFFC1F-FED3-45F1-98C0-8CE4393E6764}" type="pres">
      <dgm:prSet presAssocID="{DD9E29F4-99A7-459B-8BB3-F93322303044}" presName="accentRepeatNode" presStyleLbl="solidFgAcc1" presStyleIdx="0" presStyleCnt="4"/>
      <dgm:spPr>
        <a:ln w="15875">
          <a:solidFill>
            <a:srgbClr val="44536A"/>
          </a:solidFill>
        </a:ln>
      </dgm:spPr>
    </dgm:pt>
    <dgm:pt modelId="{F0102055-1000-4C09-A393-BA01934D5D5A}" type="pres">
      <dgm:prSet presAssocID="{8CD28768-7764-4D1F-8B0D-CB5D2487030A}" presName="text_2" presStyleLbl="node1" presStyleIdx="1" presStyleCnt="4">
        <dgm:presLayoutVars>
          <dgm:bulletEnabled val="1"/>
        </dgm:presLayoutVars>
      </dgm:prSet>
      <dgm:spPr>
        <a:prstGeom prst="roundRect">
          <a:avLst/>
        </a:prstGeom>
      </dgm:spPr>
    </dgm:pt>
    <dgm:pt modelId="{D16886A7-2E2F-4ED6-A208-B1219E6412DD}" type="pres">
      <dgm:prSet presAssocID="{8CD28768-7764-4D1F-8B0D-CB5D2487030A}" presName="accent_2" presStyleCnt="0"/>
      <dgm:spPr/>
    </dgm:pt>
    <dgm:pt modelId="{169880D4-340E-4A06-9507-45A94D7A0EA1}" type="pres">
      <dgm:prSet presAssocID="{8CD28768-7764-4D1F-8B0D-CB5D2487030A}" presName="accentRepeatNode" presStyleLbl="solidFgAcc1" presStyleIdx="1" presStyleCnt="4"/>
      <dgm:spPr>
        <a:ln w="15875">
          <a:solidFill>
            <a:srgbClr val="44536A"/>
          </a:solidFill>
        </a:ln>
      </dgm:spPr>
    </dgm:pt>
    <dgm:pt modelId="{B24D9B58-DA28-4BD8-961E-309385C0B3BB}" type="pres">
      <dgm:prSet presAssocID="{8EAAD2B9-EBDC-43EA-A189-CCB168683969}" presName="text_3" presStyleLbl="node1" presStyleIdx="2" presStyleCnt="4">
        <dgm:presLayoutVars>
          <dgm:bulletEnabled val="1"/>
        </dgm:presLayoutVars>
      </dgm:prSet>
      <dgm:spPr>
        <a:prstGeom prst="roundRect">
          <a:avLst/>
        </a:prstGeom>
      </dgm:spPr>
    </dgm:pt>
    <dgm:pt modelId="{4EA58DC3-E397-4A82-AF8C-AB4B501D6722}" type="pres">
      <dgm:prSet presAssocID="{8EAAD2B9-EBDC-43EA-A189-CCB168683969}" presName="accent_3" presStyleCnt="0"/>
      <dgm:spPr/>
    </dgm:pt>
    <dgm:pt modelId="{1DADA1AF-BD6C-4E9A-9084-14A1AA11F4FD}" type="pres">
      <dgm:prSet presAssocID="{8EAAD2B9-EBDC-43EA-A189-CCB168683969}" presName="accentRepeatNode" presStyleLbl="solidFgAcc1" presStyleIdx="2" presStyleCnt="4"/>
      <dgm:spPr>
        <a:ln w="15875">
          <a:solidFill>
            <a:srgbClr val="44536A"/>
          </a:solidFill>
        </a:ln>
      </dgm:spPr>
    </dgm:pt>
    <dgm:pt modelId="{BED5265B-4975-43A2-8842-29C1A1B59F8D}" type="pres">
      <dgm:prSet presAssocID="{F3F39957-ECD5-46B2-9722-B21B8F24F233}" presName="text_4" presStyleLbl="node1" presStyleIdx="3" presStyleCnt="4">
        <dgm:presLayoutVars>
          <dgm:bulletEnabled val="1"/>
        </dgm:presLayoutVars>
      </dgm:prSet>
      <dgm:spPr>
        <a:prstGeom prst="roundRect">
          <a:avLst/>
        </a:prstGeom>
      </dgm:spPr>
    </dgm:pt>
    <dgm:pt modelId="{D82D64FA-4579-4A08-BB21-3C900B853C03}" type="pres">
      <dgm:prSet presAssocID="{F3F39957-ECD5-46B2-9722-B21B8F24F233}" presName="accent_4" presStyleCnt="0"/>
      <dgm:spPr/>
    </dgm:pt>
    <dgm:pt modelId="{356F8B51-0E60-486F-86D4-CDECDFA5C662}" type="pres">
      <dgm:prSet presAssocID="{F3F39957-ECD5-46B2-9722-B21B8F24F233}" presName="accentRepeatNode" presStyleLbl="solidFgAcc1" presStyleIdx="3" presStyleCnt="4"/>
      <dgm:spPr>
        <a:ln w="15875">
          <a:solidFill>
            <a:srgbClr val="44536A"/>
          </a:solidFill>
        </a:ln>
      </dgm:spPr>
    </dgm:pt>
  </dgm:ptLst>
  <dgm:cxnLst>
    <dgm:cxn modelId="{ED8A6623-5C6D-49D6-B746-B5AFC0177335}" srcId="{03CD37B0-797B-41F0-B4A2-F9B257FDFC61}" destId="{F3F39957-ECD5-46B2-9722-B21B8F24F233}" srcOrd="3" destOrd="0" parTransId="{7611A731-B982-405A-A3C5-7F85DBC20384}" sibTransId="{6BCDFA75-DF4C-4614-9AA2-A85CF59FD8C4}"/>
    <dgm:cxn modelId="{F44FFB3C-A79E-4682-A6F8-7F4C709F0A84}" srcId="{03CD37B0-797B-41F0-B4A2-F9B257FDFC61}" destId="{8CD28768-7764-4D1F-8B0D-CB5D2487030A}" srcOrd="1" destOrd="0" parTransId="{385C31E0-697C-4588-B0D2-EEA0252A4604}" sibTransId="{839071E8-4E7A-4E58-AACA-F39E571853E8}"/>
    <dgm:cxn modelId="{0201965B-244A-4147-BDEC-41B1CDAA0E07}" type="presOf" srcId="{F3F39957-ECD5-46B2-9722-B21B8F24F233}" destId="{BED5265B-4975-43A2-8842-29C1A1B59F8D}" srcOrd="0" destOrd="0" presId="urn:microsoft.com/office/officeart/2008/layout/VerticalCurvedList"/>
    <dgm:cxn modelId="{80BDDC5F-4828-49E9-9381-922C1D2A9AB4}" type="presOf" srcId="{DD9E29F4-99A7-459B-8BB3-F93322303044}" destId="{CFDED469-97C9-4B3B-B153-3B167E915049}" srcOrd="0" destOrd="0" presId="urn:microsoft.com/office/officeart/2008/layout/VerticalCurvedList"/>
    <dgm:cxn modelId="{7A3C8542-6681-4179-BCBA-9E8FBBA15422}" srcId="{03CD37B0-797B-41F0-B4A2-F9B257FDFC61}" destId="{8EAAD2B9-EBDC-43EA-A189-CCB168683969}" srcOrd="2" destOrd="0" parTransId="{98F61689-81D2-408A-A51D-4345E6E5891C}" sibTransId="{E879CC2A-275B-40FB-AB79-24D9F6B7A279}"/>
    <dgm:cxn modelId="{C326F48B-9958-4031-8476-665DFC5482B1}" type="presOf" srcId="{8EAAD2B9-EBDC-43EA-A189-CCB168683969}" destId="{B24D9B58-DA28-4BD8-961E-309385C0B3BB}" srcOrd="0" destOrd="0" presId="urn:microsoft.com/office/officeart/2008/layout/VerticalCurvedList"/>
    <dgm:cxn modelId="{B6490BBB-570E-4B11-9DA8-CDF0A920DFC7}" srcId="{03CD37B0-797B-41F0-B4A2-F9B257FDFC61}" destId="{DD9E29F4-99A7-459B-8BB3-F93322303044}" srcOrd="0" destOrd="0" parTransId="{68B0FE52-D8DE-4104-A1B0-28D0110C02D6}" sibTransId="{A7FD8B2A-1045-469B-9221-F2C7B1F18044}"/>
    <dgm:cxn modelId="{15197BBB-BF0E-461A-A9F2-46FDDF565AD2}" type="presOf" srcId="{03CD37B0-797B-41F0-B4A2-F9B257FDFC61}" destId="{8B31FDB5-4F91-4C44-8355-5E920A274622}" srcOrd="0" destOrd="0" presId="urn:microsoft.com/office/officeart/2008/layout/VerticalCurvedList"/>
    <dgm:cxn modelId="{7592BACD-BF85-420F-A4EE-564F3B4ACA04}" type="presOf" srcId="{A7FD8B2A-1045-469B-9221-F2C7B1F18044}" destId="{FAB1DD53-94AB-4CE4-9895-12D679B75EA7}" srcOrd="0" destOrd="0" presId="urn:microsoft.com/office/officeart/2008/layout/VerticalCurvedList"/>
    <dgm:cxn modelId="{2DD9D2E3-65D3-4ADA-8A36-FA9F93736D2A}" type="presOf" srcId="{8CD28768-7764-4D1F-8B0D-CB5D2487030A}" destId="{F0102055-1000-4C09-A393-BA01934D5D5A}" srcOrd="0" destOrd="0" presId="urn:microsoft.com/office/officeart/2008/layout/VerticalCurvedList"/>
    <dgm:cxn modelId="{48AD3169-9FBD-4602-9603-28B750869FD4}" type="presParOf" srcId="{8B31FDB5-4F91-4C44-8355-5E920A274622}" destId="{F82398F0-11C4-4E02-B7D1-7AFCBF05969E}" srcOrd="0" destOrd="0" presId="urn:microsoft.com/office/officeart/2008/layout/VerticalCurvedList"/>
    <dgm:cxn modelId="{610F5977-02F7-43BF-B031-C3E20E572398}" type="presParOf" srcId="{F82398F0-11C4-4E02-B7D1-7AFCBF05969E}" destId="{BA017156-A027-4D7F-8B60-B511DEF0282B}" srcOrd="0" destOrd="0" presId="urn:microsoft.com/office/officeart/2008/layout/VerticalCurvedList"/>
    <dgm:cxn modelId="{1B5608B8-9157-4A21-98DD-9792A8EA949B}" type="presParOf" srcId="{BA017156-A027-4D7F-8B60-B511DEF0282B}" destId="{2B8C3405-D049-4B05-B8F6-F8038882E5CA}" srcOrd="0" destOrd="0" presId="urn:microsoft.com/office/officeart/2008/layout/VerticalCurvedList"/>
    <dgm:cxn modelId="{D816E25B-A9F0-4621-A407-9EF022FCD4E8}" type="presParOf" srcId="{BA017156-A027-4D7F-8B60-B511DEF0282B}" destId="{FAB1DD53-94AB-4CE4-9895-12D679B75EA7}" srcOrd="1" destOrd="0" presId="urn:microsoft.com/office/officeart/2008/layout/VerticalCurvedList"/>
    <dgm:cxn modelId="{3F7E044B-8C53-455C-B7AE-BB3FF0414664}" type="presParOf" srcId="{BA017156-A027-4D7F-8B60-B511DEF0282B}" destId="{CCF69C85-D00D-4D91-94F9-A3CA68494C49}" srcOrd="2" destOrd="0" presId="urn:microsoft.com/office/officeart/2008/layout/VerticalCurvedList"/>
    <dgm:cxn modelId="{C7F480BA-9D04-4A55-8C68-4AFCBD167F0E}" type="presParOf" srcId="{BA017156-A027-4D7F-8B60-B511DEF0282B}" destId="{80FB29A0-BB50-48BD-BE7D-E0ED16EF6EC5}" srcOrd="3" destOrd="0" presId="urn:microsoft.com/office/officeart/2008/layout/VerticalCurvedList"/>
    <dgm:cxn modelId="{FB6AF138-7EB6-412F-B114-A8227D7CE58D}" type="presParOf" srcId="{F82398F0-11C4-4E02-B7D1-7AFCBF05969E}" destId="{CFDED469-97C9-4B3B-B153-3B167E915049}" srcOrd="1" destOrd="0" presId="urn:microsoft.com/office/officeart/2008/layout/VerticalCurvedList"/>
    <dgm:cxn modelId="{9FF6E89C-2AC6-4904-8981-2C861822B8DA}" type="presParOf" srcId="{F82398F0-11C4-4E02-B7D1-7AFCBF05969E}" destId="{E5FF9A48-4351-466C-95FA-C2C9691FFBDB}" srcOrd="2" destOrd="0" presId="urn:microsoft.com/office/officeart/2008/layout/VerticalCurvedList"/>
    <dgm:cxn modelId="{5DB85973-3B2F-4B1F-8982-F3585C9DDCCD}" type="presParOf" srcId="{E5FF9A48-4351-466C-95FA-C2C9691FFBDB}" destId="{CEDFFC1F-FED3-45F1-98C0-8CE4393E6764}" srcOrd="0" destOrd="0" presId="urn:microsoft.com/office/officeart/2008/layout/VerticalCurvedList"/>
    <dgm:cxn modelId="{F4E156CA-A7F5-45D3-B97E-2800CFFFCEFC}" type="presParOf" srcId="{F82398F0-11C4-4E02-B7D1-7AFCBF05969E}" destId="{F0102055-1000-4C09-A393-BA01934D5D5A}" srcOrd="3" destOrd="0" presId="urn:microsoft.com/office/officeart/2008/layout/VerticalCurvedList"/>
    <dgm:cxn modelId="{9332EAC1-62C0-4E0F-91D4-08456301C04F}" type="presParOf" srcId="{F82398F0-11C4-4E02-B7D1-7AFCBF05969E}" destId="{D16886A7-2E2F-4ED6-A208-B1219E6412DD}" srcOrd="4" destOrd="0" presId="urn:microsoft.com/office/officeart/2008/layout/VerticalCurvedList"/>
    <dgm:cxn modelId="{1A916A10-D076-4435-B05F-515B19DD449B}" type="presParOf" srcId="{D16886A7-2E2F-4ED6-A208-B1219E6412DD}" destId="{169880D4-340E-4A06-9507-45A94D7A0EA1}" srcOrd="0" destOrd="0" presId="urn:microsoft.com/office/officeart/2008/layout/VerticalCurvedList"/>
    <dgm:cxn modelId="{C0491B4C-5B26-4CA9-9575-F055F1D193E6}" type="presParOf" srcId="{F82398F0-11C4-4E02-B7D1-7AFCBF05969E}" destId="{B24D9B58-DA28-4BD8-961E-309385C0B3BB}" srcOrd="5" destOrd="0" presId="urn:microsoft.com/office/officeart/2008/layout/VerticalCurvedList"/>
    <dgm:cxn modelId="{90C26014-1374-40C9-A7A6-C0A60061B52E}" type="presParOf" srcId="{F82398F0-11C4-4E02-B7D1-7AFCBF05969E}" destId="{4EA58DC3-E397-4A82-AF8C-AB4B501D6722}" srcOrd="6" destOrd="0" presId="urn:microsoft.com/office/officeart/2008/layout/VerticalCurvedList"/>
    <dgm:cxn modelId="{8E22A34F-6817-4024-B04F-A4E2B4CB0F58}" type="presParOf" srcId="{4EA58DC3-E397-4A82-AF8C-AB4B501D6722}" destId="{1DADA1AF-BD6C-4E9A-9084-14A1AA11F4FD}" srcOrd="0" destOrd="0" presId="urn:microsoft.com/office/officeart/2008/layout/VerticalCurvedList"/>
    <dgm:cxn modelId="{E3C8C6C7-63A7-445F-97A0-A84E0B036661}" type="presParOf" srcId="{F82398F0-11C4-4E02-B7D1-7AFCBF05969E}" destId="{BED5265B-4975-43A2-8842-29C1A1B59F8D}" srcOrd="7" destOrd="0" presId="urn:microsoft.com/office/officeart/2008/layout/VerticalCurvedList"/>
    <dgm:cxn modelId="{32C19D33-B748-4537-869B-7B5603F9AB69}" type="presParOf" srcId="{F82398F0-11C4-4E02-B7D1-7AFCBF05969E}" destId="{D82D64FA-4579-4A08-BB21-3C900B853C03}" srcOrd="8" destOrd="0" presId="urn:microsoft.com/office/officeart/2008/layout/VerticalCurvedList"/>
    <dgm:cxn modelId="{BB6F2D52-CD25-4010-9F28-926F2C20B0D4}" type="presParOf" srcId="{D82D64FA-4579-4A08-BB21-3C900B853C03}" destId="{356F8B51-0E60-486F-86D4-CDECDFA5C6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CD37B0-797B-41F0-B4A2-F9B257FDFC6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D9E29F4-99A7-459B-8BB3-F93322303044}">
      <dgm:prSet phldrT="[Text]"/>
      <dgm:spPr>
        <a:noFill/>
        <a:ln>
          <a:noFill/>
        </a:ln>
        <a:effectLst/>
      </dgm:spPr>
      <dgm:t>
        <a:bodyPr/>
        <a:lstStyle/>
        <a:p>
          <a:pPr>
            <a:buFont typeface="+mj-lt"/>
            <a:buAutoNum type="arabicPeriod"/>
          </a:pPr>
          <a:endParaRPr lang="en-GB" dirty="0">
            <a:solidFill>
              <a:schemeClr val="bg1"/>
            </a:solidFill>
          </a:endParaRPr>
        </a:p>
      </dgm:t>
    </dgm:pt>
    <dgm:pt modelId="{68B0FE52-D8DE-4104-A1B0-28D0110C02D6}" type="parTrans" cxnId="{B6490BBB-570E-4B11-9DA8-CDF0A920DFC7}">
      <dgm:prSet/>
      <dgm:spPr/>
      <dgm:t>
        <a:bodyPr/>
        <a:lstStyle/>
        <a:p>
          <a:endParaRPr lang="en-GB"/>
        </a:p>
      </dgm:t>
    </dgm:pt>
    <dgm:pt modelId="{A7FD8B2A-1045-469B-9221-F2C7B1F18044}" type="sibTrans" cxnId="{B6490BBB-570E-4B11-9DA8-CDF0A920DFC7}">
      <dgm:prSet/>
      <dgm:spPr>
        <a:ln>
          <a:solidFill>
            <a:srgbClr val="44536A"/>
          </a:solidFill>
        </a:ln>
      </dgm:spPr>
      <dgm:t>
        <a:bodyPr/>
        <a:lstStyle/>
        <a:p>
          <a:endParaRPr lang="en-GB"/>
        </a:p>
      </dgm:t>
    </dgm:pt>
    <dgm:pt modelId="{8CD28768-7764-4D1F-8B0D-CB5D2487030A}">
      <dgm:prSet phldrT="[Text]" custT="1"/>
      <dgm:spPr>
        <a:solidFill>
          <a:srgbClr val="44536A"/>
        </a:solidFill>
        <a:effectLst/>
      </dgm:spPr>
      <dgm:t>
        <a:bodyPr/>
        <a:lstStyle/>
        <a:p>
          <a:pPr>
            <a:buFont typeface="+mj-lt"/>
            <a:buAutoNum type="arabicPeriod"/>
          </a:pPr>
          <a:r>
            <a:rPr lang="en-GB" sz="2400" b="1" dirty="0"/>
            <a:t>What language would you use to demonstrate  you are a </a:t>
          </a:r>
          <a:r>
            <a:rPr lang="en-GB" sz="2400" b="1" dirty="0" err="1"/>
            <a:t>STaR</a:t>
          </a:r>
          <a:r>
            <a:rPr lang="en-GB" sz="2400" b="1" dirty="0"/>
            <a:t> Practitioner?</a:t>
          </a:r>
          <a:endParaRPr lang="en-GB" sz="2400" dirty="0">
            <a:solidFill>
              <a:schemeClr val="bg1"/>
            </a:solidFill>
          </a:endParaRPr>
        </a:p>
      </dgm:t>
    </dgm:pt>
    <dgm:pt modelId="{385C31E0-697C-4588-B0D2-EEA0252A4604}" type="parTrans" cxnId="{F44FFB3C-A79E-4682-A6F8-7F4C709F0A84}">
      <dgm:prSet/>
      <dgm:spPr/>
      <dgm:t>
        <a:bodyPr/>
        <a:lstStyle/>
        <a:p>
          <a:endParaRPr lang="en-GB"/>
        </a:p>
      </dgm:t>
    </dgm:pt>
    <dgm:pt modelId="{839071E8-4E7A-4E58-AACA-F39E571853E8}" type="sibTrans" cxnId="{F44FFB3C-A79E-4682-A6F8-7F4C709F0A84}">
      <dgm:prSet/>
      <dgm:spPr/>
      <dgm:t>
        <a:bodyPr/>
        <a:lstStyle/>
        <a:p>
          <a:endParaRPr lang="en-GB"/>
        </a:p>
      </dgm:t>
    </dgm:pt>
    <dgm:pt modelId="{F3F39957-ECD5-46B2-9722-B21B8F24F233}">
      <dgm:prSet phldrT="[Text]"/>
      <dgm:spPr>
        <a:noFill/>
        <a:ln>
          <a:noFill/>
        </a:ln>
        <a:effectLst/>
      </dgm:spPr>
      <dgm:t>
        <a:bodyPr/>
        <a:lstStyle/>
        <a:p>
          <a:pPr>
            <a:buFont typeface="+mj-lt"/>
            <a:buAutoNum type="arabicPeriod"/>
          </a:pPr>
          <a:endParaRPr lang="en-GB" dirty="0">
            <a:solidFill>
              <a:schemeClr val="bg1"/>
            </a:solidFill>
          </a:endParaRPr>
        </a:p>
      </dgm:t>
    </dgm:pt>
    <dgm:pt modelId="{6BCDFA75-DF4C-4614-9AA2-A85CF59FD8C4}" type="sibTrans" cxnId="{ED8A6623-5C6D-49D6-B746-B5AFC0177335}">
      <dgm:prSet/>
      <dgm:spPr/>
      <dgm:t>
        <a:bodyPr/>
        <a:lstStyle/>
        <a:p>
          <a:endParaRPr lang="en-GB"/>
        </a:p>
      </dgm:t>
    </dgm:pt>
    <dgm:pt modelId="{7611A731-B982-405A-A3C5-7F85DBC20384}" type="parTrans" cxnId="{ED8A6623-5C6D-49D6-B746-B5AFC0177335}">
      <dgm:prSet/>
      <dgm:spPr/>
      <dgm:t>
        <a:bodyPr/>
        <a:lstStyle/>
        <a:p>
          <a:endParaRPr lang="en-GB"/>
        </a:p>
      </dgm:t>
    </dgm:pt>
    <dgm:pt modelId="{8EAAD2B9-EBDC-43EA-A189-CCB168683969}">
      <dgm:prSet phldrT="[Text]" custT="1"/>
      <dgm:spPr>
        <a:solidFill>
          <a:srgbClr val="44536A"/>
        </a:solidFill>
        <a:effectLst/>
      </dgm:spPr>
      <dgm:t>
        <a:bodyPr/>
        <a:lstStyle/>
        <a:p>
          <a:pPr>
            <a:buFont typeface="+mj-lt"/>
            <a:buAutoNum type="arabicPeriod"/>
          </a:pPr>
          <a:r>
            <a:rPr lang="en-GB" sz="2400" b="1" dirty="0"/>
            <a:t>What behaviours would you display to demonstrate you are a </a:t>
          </a:r>
          <a:r>
            <a:rPr lang="en-GB" sz="2400" b="1" dirty="0" err="1"/>
            <a:t>STaR</a:t>
          </a:r>
          <a:r>
            <a:rPr lang="en-GB" sz="2400" b="1" dirty="0"/>
            <a:t> Practitioner?</a:t>
          </a:r>
          <a:endParaRPr lang="en-GB" sz="2400" dirty="0">
            <a:solidFill>
              <a:schemeClr val="bg1"/>
            </a:solidFill>
          </a:endParaRPr>
        </a:p>
      </dgm:t>
    </dgm:pt>
    <dgm:pt modelId="{E879CC2A-275B-40FB-AB79-24D9F6B7A279}" type="sibTrans" cxnId="{7A3C8542-6681-4179-BCBA-9E8FBBA15422}">
      <dgm:prSet/>
      <dgm:spPr/>
      <dgm:t>
        <a:bodyPr/>
        <a:lstStyle/>
        <a:p>
          <a:endParaRPr lang="en-GB"/>
        </a:p>
      </dgm:t>
    </dgm:pt>
    <dgm:pt modelId="{98F61689-81D2-408A-A51D-4345E6E5891C}" type="parTrans" cxnId="{7A3C8542-6681-4179-BCBA-9E8FBBA15422}">
      <dgm:prSet/>
      <dgm:spPr/>
      <dgm:t>
        <a:bodyPr/>
        <a:lstStyle/>
        <a:p>
          <a:endParaRPr lang="en-GB"/>
        </a:p>
      </dgm:t>
    </dgm:pt>
    <dgm:pt modelId="{8B31FDB5-4F91-4C44-8355-5E920A274622}" type="pres">
      <dgm:prSet presAssocID="{03CD37B0-797B-41F0-B4A2-F9B257FDFC61}" presName="Name0" presStyleCnt="0">
        <dgm:presLayoutVars>
          <dgm:chMax val="7"/>
          <dgm:chPref val="7"/>
          <dgm:dir/>
        </dgm:presLayoutVars>
      </dgm:prSet>
      <dgm:spPr/>
    </dgm:pt>
    <dgm:pt modelId="{F82398F0-11C4-4E02-B7D1-7AFCBF05969E}" type="pres">
      <dgm:prSet presAssocID="{03CD37B0-797B-41F0-B4A2-F9B257FDFC61}" presName="Name1" presStyleCnt="0"/>
      <dgm:spPr/>
    </dgm:pt>
    <dgm:pt modelId="{BA017156-A027-4D7F-8B60-B511DEF0282B}" type="pres">
      <dgm:prSet presAssocID="{03CD37B0-797B-41F0-B4A2-F9B257FDFC61}" presName="cycle" presStyleCnt="0"/>
      <dgm:spPr/>
    </dgm:pt>
    <dgm:pt modelId="{2B8C3405-D049-4B05-B8F6-F8038882E5CA}" type="pres">
      <dgm:prSet presAssocID="{03CD37B0-797B-41F0-B4A2-F9B257FDFC61}" presName="srcNode" presStyleLbl="node1" presStyleIdx="0" presStyleCnt="4"/>
      <dgm:spPr/>
    </dgm:pt>
    <dgm:pt modelId="{FAB1DD53-94AB-4CE4-9895-12D679B75EA7}" type="pres">
      <dgm:prSet presAssocID="{03CD37B0-797B-41F0-B4A2-F9B257FDFC61}" presName="conn" presStyleLbl="parChTrans1D2" presStyleIdx="0" presStyleCnt="1"/>
      <dgm:spPr/>
    </dgm:pt>
    <dgm:pt modelId="{CCF69C85-D00D-4D91-94F9-A3CA68494C49}" type="pres">
      <dgm:prSet presAssocID="{03CD37B0-797B-41F0-B4A2-F9B257FDFC61}" presName="extraNode" presStyleLbl="node1" presStyleIdx="0" presStyleCnt="4"/>
      <dgm:spPr/>
    </dgm:pt>
    <dgm:pt modelId="{80FB29A0-BB50-48BD-BE7D-E0ED16EF6EC5}" type="pres">
      <dgm:prSet presAssocID="{03CD37B0-797B-41F0-B4A2-F9B257FDFC61}" presName="dstNode" presStyleLbl="node1" presStyleIdx="0" presStyleCnt="4"/>
      <dgm:spPr/>
    </dgm:pt>
    <dgm:pt modelId="{CFDED469-97C9-4B3B-B153-3B167E915049}" type="pres">
      <dgm:prSet presAssocID="{DD9E29F4-99A7-459B-8BB3-F93322303044}" presName="text_1" presStyleLbl="node1" presStyleIdx="0" presStyleCnt="4">
        <dgm:presLayoutVars>
          <dgm:bulletEnabled val="1"/>
        </dgm:presLayoutVars>
      </dgm:prSet>
      <dgm:spPr>
        <a:prstGeom prst="roundRect">
          <a:avLst/>
        </a:prstGeom>
      </dgm:spPr>
    </dgm:pt>
    <dgm:pt modelId="{E5FF9A48-4351-466C-95FA-C2C9691FFBDB}" type="pres">
      <dgm:prSet presAssocID="{DD9E29F4-99A7-459B-8BB3-F93322303044}" presName="accent_1" presStyleCnt="0"/>
      <dgm:spPr/>
    </dgm:pt>
    <dgm:pt modelId="{CEDFFC1F-FED3-45F1-98C0-8CE4393E6764}" type="pres">
      <dgm:prSet presAssocID="{DD9E29F4-99A7-459B-8BB3-F93322303044}" presName="accentRepeatNode" presStyleLbl="solidFgAcc1" presStyleIdx="0" presStyleCnt="4"/>
      <dgm:spPr>
        <a:noFill/>
        <a:ln w="15875">
          <a:noFill/>
        </a:ln>
      </dgm:spPr>
    </dgm:pt>
    <dgm:pt modelId="{F0102055-1000-4C09-A393-BA01934D5D5A}" type="pres">
      <dgm:prSet presAssocID="{8CD28768-7764-4D1F-8B0D-CB5D2487030A}" presName="text_2" presStyleLbl="node1" presStyleIdx="1" presStyleCnt="4">
        <dgm:presLayoutVars>
          <dgm:bulletEnabled val="1"/>
        </dgm:presLayoutVars>
      </dgm:prSet>
      <dgm:spPr>
        <a:prstGeom prst="roundRect">
          <a:avLst/>
        </a:prstGeom>
      </dgm:spPr>
    </dgm:pt>
    <dgm:pt modelId="{D16886A7-2E2F-4ED6-A208-B1219E6412DD}" type="pres">
      <dgm:prSet presAssocID="{8CD28768-7764-4D1F-8B0D-CB5D2487030A}" presName="accent_2" presStyleCnt="0"/>
      <dgm:spPr/>
    </dgm:pt>
    <dgm:pt modelId="{169880D4-340E-4A06-9507-45A94D7A0EA1}" type="pres">
      <dgm:prSet presAssocID="{8CD28768-7764-4D1F-8B0D-CB5D2487030A}" presName="accentRepeatNode" presStyleLbl="solidFgAcc1" presStyleIdx="1" presStyleCnt="4"/>
      <dgm:spPr>
        <a:ln w="15875">
          <a:solidFill>
            <a:srgbClr val="44536A"/>
          </a:solidFill>
        </a:ln>
      </dgm:spPr>
    </dgm:pt>
    <dgm:pt modelId="{B24D9B58-DA28-4BD8-961E-309385C0B3BB}" type="pres">
      <dgm:prSet presAssocID="{8EAAD2B9-EBDC-43EA-A189-CCB168683969}" presName="text_3" presStyleLbl="node1" presStyleIdx="2" presStyleCnt="4">
        <dgm:presLayoutVars>
          <dgm:bulletEnabled val="1"/>
        </dgm:presLayoutVars>
      </dgm:prSet>
      <dgm:spPr>
        <a:prstGeom prst="roundRect">
          <a:avLst/>
        </a:prstGeom>
      </dgm:spPr>
    </dgm:pt>
    <dgm:pt modelId="{4EA58DC3-E397-4A82-AF8C-AB4B501D6722}" type="pres">
      <dgm:prSet presAssocID="{8EAAD2B9-EBDC-43EA-A189-CCB168683969}" presName="accent_3" presStyleCnt="0"/>
      <dgm:spPr/>
    </dgm:pt>
    <dgm:pt modelId="{1DADA1AF-BD6C-4E9A-9084-14A1AA11F4FD}" type="pres">
      <dgm:prSet presAssocID="{8EAAD2B9-EBDC-43EA-A189-CCB168683969}" presName="accentRepeatNode" presStyleLbl="solidFgAcc1" presStyleIdx="2" presStyleCnt="4"/>
      <dgm:spPr>
        <a:ln w="15875">
          <a:solidFill>
            <a:srgbClr val="44536A"/>
          </a:solidFill>
        </a:ln>
      </dgm:spPr>
    </dgm:pt>
    <dgm:pt modelId="{BED5265B-4975-43A2-8842-29C1A1B59F8D}" type="pres">
      <dgm:prSet presAssocID="{F3F39957-ECD5-46B2-9722-B21B8F24F233}" presName="text_4" presStyleLbl="node1" presStyleIdx="3" presStyleCnt="4">
        <dgm:presLayoutVars>
          <dgm:bulletEnabled val="1"/>
        </dgm:presLayoutVars>
      </dgm:prSet>
      <dgm:spPr>
        <a:prstGeom prst="roundRect">
          <a:avLst/>
        </a:prstGeom>
      </dgm:spPr>
    </dgm:pt>
    <dgm:pt modelId="{D82D64FA-4579-4A08-BB21-3C900B853C03}" type="pres">
      <dgm:prSet presAssocID="{F3F39957-ECD5-46B2-9722-B21B8F24F233}" presName="accent_4" presStyleCnt="0"/>
      <dgm:spPr/>
    </dgm:pt>
    <dgm:pt modelId="{356F8B51-0E60-486F-86D4-CDECDFA5C662}" type="pres">
      <dgm:prSet presAssocID="{F3F39957-ECD5-46B2-9722-B21B8F24F233}" presName="accentRepeatNode" presStyleLbl="solidFgAcc1" presStyleIdx="3" presStyleCnt="4"/>
      <dgm:spPr>
        <a:noFill/>
        <a:ln w="15875">
          <a:noFill/>
        </a:ln>
      </dgm:spPr>
    </dgm:pt>
  </dgm:ptLst>
  <dgm:cxnLst>
    <dgm:cxn modelId="{ED8A6623-5C6D-49D6-B746-B5AFC0177335}" srcId="{03CD37B0-797B-41F0-B4A2-F9B257FDFC61}" destId="{F3F39957-ECD5-46B2-9722-B21B8F24F233}" srcOrd="3" destOrd="0" parTransId="{7611A731-B982-405A-A3C5-7F85DBC20384}" sibTransId="{6BCDFA75-DF4C-4614-9AA2-A85CF59FD8C4}"/>
    <dgm:cxn modelId="{F44FFB3C-A79E-4682-A6F8-7F4C709F0A84}" srcId="{03CD37B0-797B-41F0-B4A2-F9B257FDFC61}" destId="{8CD28768-7764-4D1F-8B0D-CB5D2487030A}" srcOrd="1" destOrd="0" parTransId="{385C31E0-697C-4588-B0D2-EEA0252A4604}" sibTransId="{839071E8-4E7A-4E58-AACA-F39E571853E8}"/>
    <dgm:cxn modelId="{0201965B-244A-4147-BDEC-41B1CDAA0E07}" type="presOf" srcId="{F3F39957-ECD5-46B2-9722-B21B8F24F233}" destId="{BED5265B-4975-43A2-8842-29C1A1B59F8D}" srcOrd="0" destOrd="0" presId="urn:microsoft.com/office/officeart/2008/layout/VerticalCurvedList"/>
    <dgm:cxn modelId="{80BDDC5F-4828-49E9-9381-922C1D2A9AB4}" type="presOf" srcId="{DD9E29F4-99A7-459B-8BB3-F93322303044}" destId="{CFDED469-97C9-4B3B-B153-3B167E915049}" srcOrd="0" destOrd="0" presId="urn:microsoft.com/office/officeart/2008/layout/VerticalCurvedList"/>
    <dgm:cxn modelId="{7A3C8542-6681-4179-BCBA-9E8FBBA15422}" srcId="{03CD37B0-797B-41F0-B4A2-F9B257FDFC61}" destId="{8EAAD2B9-EBDC-43EA-A189-CCB168683969}" srcOrd="2" destOrd="0" parTransId="{98F61689-81D2-408A-A51D-4345E6E5891C}" sibTransId="{E879CC2A-275B-40FB-AB79-24D9F6B7A279}"/>
    <dgm:cxn modelId="{C326F48B-9958-4031-8476-665DFC5482B1}" type="presOf" srcId="{8EAAD2B9-EBDC-43EA-A189-CCB168683969}" destId="{B24D9B58-DA28-4BD8-961E-309385C0B3BB}" srcOrd="0" destOrd="0" presId="urn:microsoft.com/office/officeart/2008/layout/VerticalCurvedList"/>
    <dgm:cxn modelId="{B6490BBB-570E-4B11-9DA8-CDF0A920DFC7}" srcId="{03CD37B0-797B-41F0-B4A2-F9B257FDFC61}" destId="{DD9E29F4-99A7-459B-8BB3-F93322303044}" srcOrd="0" destOrd="0" parTransId="{68B0FE52-D8DE-4104-A1B0-28D0110C02D6}" sibTransId="{A7FD8B2A-1045-469B-9221-F2C7B1F18044}"/>
    <dgm:cxn modelId="{15197BBB-BF0E-461A-A9F2-46FDDF565AD2}" type="presOf" srcId="{03CD37B0-797B-41F0-B4A2-F9B257FDFC61}" destId="{8B31FDB5-4F91-4C44-8355-5E920A274622}" srcOrd="0" destOrd="0" presId="urn:microsoft.com/office/officeart/2008/layout/VerticalCurvedList"/>
    <dgm:cxn modelId="{7592BACD-BF85-420F-A4EE-564F3B4ACA04}" type="presOf" srcId="{A7FD8B2A-1045-469B-9221-F2C7B1F18044}" destId="{FAB1DD53-94AB-4CE4-9895-12D679B75EA7}" srcOrd="0" destOrd="0" presId="urn:microsoft.com/office/officeart/2008/layout/VerticalCurvedList"/>
    <dgm:cxn modelId="{2DD9D2E3-65D3-4ADA-8A36-FA9F93736D2A}" type="presOf" srcId="{8CD28768-7764-4D1F-8B0D-CB5D2487030A}" destId="{F0102055-1000-4C09-A393-BA01934D5D5A}" srcOrd="0" destOrd="0" presId="urn:microsoft.com/office/officeart/2008/layout/VerticalCurvedList"/>
    <dgm:cxn modelId="{48AD3169-9FBD-4602-9603-28B750869FD4}" type="presParOf" srcId="{8B31FDB5-4F91-4C44-8355-5E920A274622}" destId="{F82398F0-11C4-4E02-B7D1-7AFCBF05969E}" srcOrd="0" destOrd="0" presId="urn:microsoft.com/office/officeart/2008/layout/VerticalCurvedList"/>
    <dgm:cxn modelId="{610F5977-02F7-43BF-B031-C3E20E572398}" type="presParOf" srcId="{F82398F0-11C4-4E02-B7D1-7AFCBF05969E}" destId="{BA017156-A027-4D7F-8B60-B511DEF0282B}" srcOrd="0" destOrd="0" presId="urn:microsoft.com/office/officeart/2008/layout/VerticalCurvedList"/>
    <dgm:cxn modelId="{1B5608B8-9157-4A21-98DD-9792A8EA949B}" type="presParOf" srcId="{BA017156-A027-4D7F-8B60-B511DEF0282B}" destId="{2B8C3405-D049-4B05-B8F6-F8038882E5CA}" srcOrd="0" destOrd="0" presId="urn:microsoft.com/office/officeart/2008/layout/VerticalCurvedList"/>
    <dgm:cxn modelId="{D816E25B-A9F0-4621-A407-9EF022FCD4E8}" type="presParOf" srcId="{BA017156-A027-4D7F-8B60-B511DEF0282B}" destId="{FAB1DD53-94AB-4CE4-9895-12D679B75EA7}" srcOrd="1" destOrd="0" presId="urn:microsoft.com/office/officeart/2008/layout/VerticalCurvedList"/>
    <dgm:cxn modelId="{3F7E044B-8C53-455C-B7AE-BB3FF0414664}" type="presParOf" srcId="{BA017156-A027-4D7F-8B60-B511DEF0282B}" destId="{CCF69C85-D00D-4D91-94F9-A3CA68494C49}" srcOrd="2" destOrd="0" presId="urn:microsoft.com/office/officeart/2008/layout/VerticalCurvedList"/>
    <dgm:cxn modelId="{C7F480BA-9D04-4A55-8C68-4AFCBD167F0E}" type="presParOf" srcId="{BA017156-A027-4D7F-8B60-B511DEF0282B}" destId="{80FB29A0-BB50-48BD-BE7D-E0ED16EF6EC5}" srcOrd="3" destOrd="0" presId="urn:microsoft.com/office/officeart/2008/layout/VerticalCurvedList"/>
    <dgm:cxn modelId="{FB6AF138-7EB6-412F-B114-A8227D7CE58D}" type="presParOf" srcId="{F82398F0-11C4-4E02-B7D1-7AFCBF05969E}" destId="{CFDED469-97C9-4B3B-B153-3B167E915049}" srcOrd="1" destOrd="0" presId="urn:microsoft.com/office/officeart/2008/layout/VerticalCurvedList"/>
    <dgm:cxn modelId="{9FF6E89C-2AC6-4904-8981-2C861822B8DA}" type="presParOf" srcId="{F82398F0-11C4-4E02-B7D1-7AFCBF05969E}" destId="{E5FF9A48-4351-466C-95FA-C2C9691FFBDB}" srcOrd="2" destOrd="0" presId="urn:microsoft.com/office/officeart/2008/layout/VerticalCurvedList"/>
    <dgm:cxn modelId="{5DB85973-3B2F-4B1F-8982-F3585C9DDCCD}" type="presParOf" srcId="{E5FF9A48-4351-466C-95FA-C2C9691FFBDB}" destId="{CEDFFC1F-FED3-45F1-98C0-8CE4393E6764}" srcOrd="0" destOrd="0" presId="urn:microsoft.com/office/officeart/2008/layout/VerticalCurvedList"/>
    <dgm:cxn modelId="{F4E156CA-A7F5-45D3-B97E-2800CFFFCEFC}" type="presParOf" srcId="{F82398F0-11C4-4E02-B7D1-7AFCBF05969E}" destId="{F0102055-1000-4C09-A393-BA01934D5D5A}" srcOrd="3" destOrd="0" presId="urn:microsoft.com/office/officeart/2008/layout/VerticalCurvedList"/>
    <dgm:cxn modelId="{9332EAC1-62C0-4E0F-91D4-08456301C04F}" type="presParOf" srcId="{F82398F0-11C4-4E02-B7D1-7AFCBF05969E}" destId="{D16886A7-2E2F-4ED6-A208-B1219E6412DD}" srcOrd="4" destOrd="0" presId="urn:microsoft.com/office/officeart/2008/layout/VerticalCurvedList"/>
    <dgm:cxn modelId="{1A916A10-D076-4435-B05F-515B19DD449B}" type="presParOf" srcId="{D16886A7-2E2F-4ED6-A208-B1219E6412DD}" destId="{169880D4-340E-4A06-9507-45A94D7A0EA1}" srcOrd="0" destOrd="0" presId="urn:microsoft.com/office/officeart/2008/layout/VerticalCurvedList"/>
    <dgm:cxn modelId="{C0491B4C-5B26-4CA9-9575-F055F1D193E6}" type="presParOf" srcId="{F82398F0-11C4-4E02-B7D1-7AFCBF05969E}" destId="{B24D9B58-DA28-4BD8-961E-309385C0B3BB}" srcOrd="5" destOrd="0" presId="urn:microsoft.com/office/officeart/2008/layout/VerticalCurvedList"/>
    <dgm:cxn modelId="{90C26014-1374-40C9-A7A6-C0A60061B52E}" type="presParOf" srcId="{F82398F0-11C4-4E02-B7D1-7AFCBF05969E}" destId="{4EA58DC3-E397-4A82-AF8C-AB4B501D6722}" srcOrd="6" destOrd="0" presId="urn:microsoft.com/office/officeart/2008/layout/VerticalCurvedList"/>
    <dgm:cxn modelId="{8E22A34F-6817-4024-B04F-A4E2B4CB0F58}" type="presParOf" srcId="{4EA58DC3-E397-4A82-AF8C-AB4B501D6722}" destId="{1DADA1AF-BD6C-4E9A-9084-14A1AA11F4FD}" srcOrd="0" destOrd="0" presId="urn:microsoft.com/office/officeart/2008/layout/VerticalCurvedList"/>
    <dgm:cxn modelId="{E3C8C6C7-63A7-445F-97A0-A84E0B036661}" type="presParOf" srcId="{F82398F0-11C4-4E02-B7D1-7AFCBF05969E}" destId="{BED5265B-4975-43A2-8842-29C1A1B59F8D}" srcOrd="7" destOrd="0" presId="urn:microsoft.com/office/officeart/2008/layout/VerticalCurvedList"/>
    <dgm:cxn modelId="{32C19D33-B748-4537-869B-7B5603F9AB69}" type="presParOf" srcId="{F82398F0-11C4-4E02-B7D1-7AFCBF05969E}" destId="{D82D64FA-4579-4A08-BB21-3C900B853C03}" srcOrd="8" destOrd="0" presId="urn:microsoft.com/office/officeart/2008/layout/VerticalCurvedList"/>
    <dgm:cxn modelId="{BB6F2D52-CD25-4010-9F28-926F2C20B0D4}" type="presParOf" srcId="{D82D64FA-4579-4A08-BB21-3C900B853C03}" destId="{356F8B51-0E60-486F-86D4-CDECDFA5C6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CD37B0-797B-41F0-B4A2-F9B257FDFC6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D9E29F4-99A7-459B-8BB3-F93322303044}">
      <dgm:prSet phldrT="[Text]" custT="1"/>
      <dgm:spPr>
        <a:solidFill>
          <a:srgbClr val="44536A"/>
        </a:solidFill>
        <a:effectLst/>
      </dgm:spPr>
      <dgm:t>
        <a:bodyPr/>
        <a:lstStyle/>
        <a:p>
          <a:pPr>
            <a:buFont typeface="+mj-lt"/>
            <a:buAutoNum type="arabicPeriod"/>
          </a:pPr>
          <a:r>
            <a:rPr lang="en-GB" sz="2400" b="1" dirty="0">
              <a:solidFill>
                <a:schemeClr val="bg1"/>
              </a:solidFill>
              <a:latin typeface="Aptos" panose="020B0004020202020204" pitchFamily="34" charset="0"/>
            </a:rPr>
            <a:t>What do you need to keep doing ? </a:t>
          </a:r>
          <a:endParaRPr lang="en-GB" sz="2400" dirty="0">
            <a:solidFill>
              <a:schemeClr val="bg1"/>
            </a:solidFill>
            <a:latin typeface="Aptos" panose="020B0004020202020204" pitchFamily="34" charset="0"/>
          </a:endParaRPr>
        </a:p>
      </dgm:t>
    </dgm:pt>
    <dgm:pt modelId="{68B0FE52-D8DE-4104-A1B0-28D0110C02D6}" type="parTrans" cxnId="{B6490BBB-570E-4B11-9DA8-CDF0A920DFC7}">
      <dgm:prSet/>
      <dgm:spPr/>
      <dgm:t>
        <a:bodyPr/>
        <a:lstStyle/>
        <a:p>
          <a:endParaRPr lang="en-GB" sz="2000">
            <a:solidFill>
              <a:schemeClr val="bg1"/>
            </a:solidFill>
            <a:latin typeface="Aptos" panose="020B0004020202020204" pitchFamily="34" charset="0"/>
          </a:endParaRPr>
        </a:p>
      </dgm:t>
    </dgm:pt>
    <dgm:pt modelId="{A7FD8B2A-1045-469B-9221-F2C7B1F18044}" type="sibTrans" cxnId="{B6490BBB-570E-4B11-9DA8-CDF0A920DFC7}">
      <dgm:prSet/>
      <dgm:spPr>
        <a:ln>
          <a:solidFill>
            <a:srgbClr val="44536A"/>
          </a:solidFill>
        </a:ln>
      </dgm:spPr>
      <dgm:t>
        <a:bodyPr/>
        <a:lstStyle/>
        <a:p>
          <a:endParaRPr lang="en-GB" sz="2000">
            <a:solidFill>
              <a:schemeClr val="bg1"/>
            </a:solidFill>
            <a:latin typeface="Aptos" panose="020B0004020202020204" pitchFamily="34" charset="0"/>
          </a:endParaRPr>
        </a:p>
      </dgm:t>
    </dgm:pt>
    <dgm:pt modelId="{8CD28768-7764-4D1F-8B0D-CB5D2487030A}">
      <dgm:prSet phldrT="[Text]" custT="1"/>
      <dgm:spPr>
        <a:solidFill>
          <a:srgbClr val="44536A"/>
        </a:solidFill>
        <a:effectLst/>
      </dgm:spPr>
      <dgm:t>
        <a:bodyPr/>
        <a:lstStyle/>
        <a:p>
          <a:pPr>
            <a:buFont typeface="+mj-lt"/>
            <a:buAutoNum type="arabicPeriod"/>
          </a:pPr>
          <a:r>
            <a:rPr lang="en-GB" sz="2400" b="1" dirty="0">
              <a:solidFill>
                <a:schemeClr val="bg1"/>
              </a:solidFill>
              <a:latin typeface="Aptos" panose="020B0004020202020204" pitchFamily="34" charset="0"/>
            </a:rPr>
            <a:t>What changes might you need to make? </a:t>
          </a:r>
          <a:endParaRPr lang="en-GB" sz="2400" dirty="0">
            <a:solidFill>
              <a:schemeClr val="bg1"/>
            </a:solidFill>
            <a:latin typeface="Aptos" panose="020B0004020202020204" pitchFamily="34" charset="0"/>
          </a:endParaRPr>
        </a:p>
      </dgm:t>
    </dgm:pt>
    <dgm:pt modelId="{385C31E0-697C-4588-B0D2-EEA0252A4604}" type="parTrans" cxnId="{F44FFB3C-A79E-4682-A6F8-7F4C709F0A84}">
      <dgm:prSet/>
      <dgm:spPr/>
      <dgm:t>
        <a:bodyPr/>
        <a:lstStyle/>
        <a:p>
          <a:endParaRPr lang="en-GB" sz="2000">
            <a:solidFill>
              <a:schemeClr val="bg1"/>
            </a:solidFill>
            <a:latin typeface="Aptos" panose="020B0004020202020204" pitchFamily="34" charset="0"/>
          </a:endParaRPr>
        </a:p>
      </dgm:t>
    </dgm:pt>
    <dgm:pt modelId="{839071E8-4E7A-4E58-AACA-F39E571853E8}" type="sibTrans" cxnId="{F44FFB3C-A79E-4682-A6F8-7F4C709F0A84}">
      <dgm:prSet/>
      <dgm:spPr/>
      <dgm:t>
        <a:bodyPr/>
        <a:lstStyle/>
        <a:p>
          <a:endParaRPr lang="en-GB" sz="2000">
            <a:solidFill>
              <a:schemeClr val="bg1"/>
            </a:solidFill>
            <a:latin typeface="Aptos" panose="020B0004020202020204" pitchFamily="34" charset="0"/>
          </a:endParaRPr>
        </a:p>
      </dgm:t>
    </dgm:pt>
    <dgm:pt modelId="{8B31FDB5-4F91-4C44-8355-5E920A274622}" type="pres">
      <dgm:prSet presAssocID="{03CD37B0-797B-41F0-B4A2-F9B257FDFC61}" presName="Name0" presStyleCnt="0">
        <dgm:presLayoutVars>
          <dgm:chMax val="7"/>
          <dgm:chPref val="7"/>
          <dgm:dir/>
        </dgm:presLayoutVars>
      </dgm:prSet>
      <dgm:spPr/>
    </dgm:pt>
    <dgm:pt modelId="{F82398F0-11C4-4E02-B7D1-7AFCBF05969E}" type="pres">
      <dgm:prSet presAssocID="{03CD37B0-797B-41F0-B4A2-F9B257FDFC61}" presName="Name1" presStyleCnt="0"/>
      <dgm:spPr/>
    </dgm:pt>
    <dgm:pt modelId="{BA017156-A027-4D7F-8B60-B511DEF0282B}" type="pres">
      <dgm:prSet presAssocID="{03CD37B0-797B-41F0-B4A2-F9B257FDFC61}" presName="cycle" presStyleCnt="0"/>
      <dgm:spPr/>
    </dgm:pt>
    <dgm:pt modelId="{2B8C3405-D049-4B05-B8F6-F8038882E5CA}" type="pres">
      <dgm:prSet presAssocID="{03CD37B0-797B-41F0-B4A2-F9B257FDFC61}" presName="srcNode" presStyleLbl="node1" presStyleIdx="0" presStyleCnt="2"/>
      <dgm:spPr/>
    </dgm:pt>
    <dgm:pt modelId="{FAB1DD53-94AB-4CE4-9895-12D679B75EA7}" type="pres">
      <dgm:prSet presAssocID="{03CD37B0-797B-41F0-B4A2-F9B257FDFC61}" presName="conn" presStyleLbl="parChTrans1D2" presStyleIdx="0" presStyleCnt="1"/>
      <dgm:spPr/>
    </dgm:pt>
    <dgm:pt modelId="{CCF69C85-D00D-4D91-94F9-A3CA68494C49}" type="pres">
      <dgm:prSet presAssocID="{03CD37B0-797B-41F0-B4A2-F9B257FDFC61}" presName="extraNode" presStyleLbl="node1" presStyleIdx="0" presStyleCnt="2"/>
      <dgm:spPr/>
    </dgm:pt>
    <dgm:pt modelId="{80FB29A0-BB50-48BD-BE7D-E0ED16EF6EC5}" type="pres">
      <dgm:prSet presAssocID="{03CD37B0-797B-41F0-B4A2-F9B257FDFC61}" presName="dstNode" presStyleLbl="node1" presStyleIdx="0" presStyleCnt="2"/>
      <dgm:spPr/>
    </dgm:pt>
    <dgm:pt modelId="{CFDED469-97C9-4B3B-B153-3B167E915049}" type="pres">
      <dgm:prSet presAssocID="{DD9E29F4-99A7-459B-8BB3-F93322303044}" presName="text_1" presStyleLbl="node1" presStyleIdx="0" presStyleCnt="2">
        <dgm:presLayoutVars>
          <dgm:bulletEnabled val="1"/>
        </dgm:presLayoutVars>
      </dgm:prSet>
      <dgm:spPr>
        <a:prstGeom prst="roundRect">
          <a:avLst/>
        </a:prstGeom>
      </dgm:spPr>
    </dgm:pt>
    <dgm:pt modelId="{E5FF9A48-4351-466C-95FA-C2C9691FFBDB}" type="pres">
      <dgm:prSet presAssocID="{DD9E29F4-99A7-459B-8BB3-F93322303044}" presName="accent_1" presStyleCnt="0"/>
      <dgm:spPr/>
    </dgm:pt>
    <dgm:pt modelId="{CEDFFC1F-FED3-45F1-98C0-8CE4393E6764}" type="pres">
      <dgm:prSet presAssocID="{DD9E29F4-99A7-459B-8BB3-F93322303044}" presName="accentRepeatNode" presStyleLbl="solidFgAcc1" presStyleIdx="0" presStyleCnt="2"/>
      <dgm:spPr>
        <a:ln w="15875">
          <a:solidFill>
            <a:srgbClr val="44536A"/>
          </a:solidFill>
        </a:ln>
      </dgm:spPr>
    </dgm:pt>
    <dgm:pt modelId="{F0102055-1000-4C09-A393-BA01934D5D5A}" type="pres">
      <dgm:prSet presAssocID="{8CD28768-7764-4D1F-8B0D-CB5D2487030A}" presName="text_2" presStyleLbl="node1" presStyleIdx="1" presStyleCnt="2">
        <dgm:presLayoutVars>
          <dgm:bulletEnabled val="1"/>
        </dgm:presLayoutVars>
      </dgm:prSet>
      <dgm:spPr>
        <a:prstGeom prst="roundRect">
          <a:avLst/>
        </a:prstGeom>
      </dgm:spPr>
    </dgm:pt>
    <dgm:pt modelId="{D16886A7-2E2F-4ED6-A208-B1219E6412DD}" type="pres">
      <dgm:prSet presAssocID="{8CD28768-7764-4D1F-8B0D-CB5D2487030A}" presName="accent_2" presStyleCnt="0"/>
      <dgm:spPr/>
    </dgm:pt>
    <dgm:pt modelId="{169880D4-340E-4A06-9507-45A94D7A0EA1}" type="pres">
      <dgm:prSet presAssocID="{8CD28768-7764-4D1F-8B0D-CB5D2487030A}" presName="accentRepeatNode" presStyleLbl="solidFgAcc1" presStyleIdx="1" presStyleCnt="2" custLinFactNeighborX="4167" custLinFactNeighborY="7184"/>
      <dgm:spPr>
        <a:ln w="15875">
          <a:solidFill>
            <a:srgbClr val="44536A"/>
          </a:solidFill>
        </a:ln>
      </dgm:spPr>
    </dgm:pt>
  </dgm:ptLst>
  <dgm:cxnLst>
    <dgm:cxn modelId="{F44FFB3C-A79E-4682-A6F8-7F4C709F0A84}" srcId="{03CD37B0-797B-41F0-B4A2-F9B257FDFC61}" destId="{8CD28768-7764-4D1F-8B0D-CB5D2487030A}" srcOrd="1" destOrd="0" parTransId="{385C31E0-697C-4588-B0D2-EEA0252A4604}" sibTransId="{839071E8-4E7A-4E58-AACA-F39E571853E8}"/>
    <dgm:cxn modelId="{80BDDC5F-4828-49E9-9381-922C1D2A9AB4}" type="presOf" srcId="{DD9E29F4-99A7-459B-8BB3-F93322303044}" destId="{CFDED469-97C9-4B3B-B153-3B167E915049}" srcOrd="0" destOrd="0" presId="urn:microsoft.com/office/officeart/2008/layout/VerticalCurvedList"/>
    <dgm:cxn modelId="{B6490BBB-570E-4B11-9DA8-CDF0A920DFC7}" srcId="{03CD37B0-797B-41F0-B4A2-F9B257FDFC61}" destId="{DD9E29F4-99A7-459B-8BB3-F93322303044}" srcOrd="0" destOrd="0" parTransId="{68B0FE52-D8DE-4104-A1B0-28D0110C02D6}" sibTransId="{A7FD8B2A-1045-469B-9221-F2C7B1F18044}"/>
    <dgm:cxn modelId="{15197BBB-BF0E-461A-A9F2-46FDDF565AD2}" type="presOf" srcId="{03CD37B0-797B-41F0-B4A2-F9B257FDFC61}" destId="{8B31FDB5-4F91-4C44-8355-5E920A274622}" srcOrd="0" destOrd="0" presId="urn:microsoft.com/office/officeart/2008/layout/VerticalCurvedList"/>
    <dgm:cxn modelId="{7592BACD-BF85-420F-A4EE-564F3B4ACA04}" type="presOf" srcId="{A7FD8B2A-1045-469B-9221-F2C7B1F18044}" destId="{FAB1DD53-94AB-4CE4-9895-12D679B75EA7}" srcOrd="0" destOrd="0" presId="urn:microsoft.com/office/officeart/2008/layout/VerticalCurvedList"/>
    <dgm:cxn modelId="{2DD9D2E3-65D3-4ADA-8A36-FA9F93736D2A}" type="presOf" srcId="{8CD28768-7764-4D1F-8B0D-CB5D2487030A}" destId="{F0102055-1000-4C09-A393-BA01934D5D5A}" srcOrd="0" destOrd="0" presId="urn:microsoft.com/office/officeart/2008/layout/VerticalCurvedList"/>
    <dgm:cxn modelId="{48AD3169-9FBD-4602-9603-28B750869FD4}" type="presParOf" srcId="{8B31FDB5-4F91-4C44-8355-5E920A274622}" destId="{F82398F0-11C4-4E02-B7D1-7AFCBF05969E}" srcOrd="0" destOrd="0" presId="urn:microsoft.com/office/officeart/2008/layout/VerticalCurvedList"/>
    <dgm:cxn modelId="{610F5977-02F7-43BF-B031-C3E20E572398}" type="presParOf" srcId="{F82398F0-11C4-4E02-B7D1-7AFCBF05969E}" destId="{BA017156-A027-4D7F-8B60-B511DEF0282B}" srcOrd="0" destOrd="0" presId="urn:microsoft.com/office/officeart/2008/layout/VerticalCurvedList"/>
    <dgm:cxn modelId="{1B5608B8-9157-4A21-98DD-9792A8EA949B}" type="presParOf" srcId="{BA017156-A027-4D7F-8B60-B511DEF0282B}" destId="{2B8C3405-D049-4B05-B8F6-F8038882E5CA}" srcOrd="0" destOrd="0" presId="urn:microsoft.com/office/officeart/2008/layout/VerticalCurvedList"/>
    <dgm:cxn modelId="{D816E25B-A9F0-4621-A407-9EF022FCD4E8}" type="presParOf" srcId="{BA017156-A027-4D7F-8B60-B511DEF0282B}" destId="{FAB1DD53-94AB-4CE4-9895-12D679B75EA7}" srcOrd="1" destOrd="0" presId="urn:microsoft.com/office/officeart/2008/layout/VerticalCurvedList"/>
    <dgm:cxn modelId="{3F7E044B-8C53-455C-B7AE-BB3FF0414664}" type="presParOf" srcId="{BA017156-A027-4D7F-8B60-B511DEF0282B}" destId="{CCF69C85-D00D-4D91-94F9-A3CA68494C49}" srcOrd="2" destOrd="0" presId="urn:microsoft.com/office/officeart/2008/layout/VerticalCurvedList"/>
    <dgm:cxn modelId="{C7F480BA-9D04-4A55-8C68-4AFCBD167F0E}" type="presParOf" srcId="{BA017156-A027-4D7F-8B60-B511DEF0282B}" destId="{80FB29A0-BB50-48BD-BE7D-E0ED16EF6EC5}" srcOrd="3" destOrd="0" presId="urn:microsoft.com/office/officeart/2008/layout/VerticalCurvedList"/>
    <dgm:cxn modelId="{FB6AF138-7EB6-412F-B114-A8227D7CE58D}" type="presParOf" srcId="{F82398F0-11C4-4E02-B7D1-7AFCBF05969E}" destId="{CFDED469-97C9-4B3B-B153-3B167E915049}" srcOrd="1" destOrd="0" presId="urn:microsoft.com/office/officeart/2008/layout/VerticalCurvedList"/>
    <dgm:cxn modelId="{9FF6E89C-2AC6-4904-8981-2C861822B8DA}" type="presParOf" srcId="{F82398F0-11C4-4E02-B7D1-7AFCBF05969E}" destId="{E5FF9A48-4351-466C-95FA-C2C9691FFBDB}" srcOrd="2" destOrd="0" presId="urn:microsoft.com/office/officeart/2008/layout/VerticalCurvedList"/>
    <dgm:cxn modelId="{5DB85973-3B2F-4B1F-8982-F3585C9DDCCD}" type="presParOf" srcId="{E5FF9A48-4351-466C-95FA-C2C9691FFBDB}" destId="{CEDFFC1F-FED3-45F1-98C0-8CE4393E6764}" srcOrd="0" destOrd="0" presId="urn:microsoft.com/office/officeart/2008/layout/VerticalCurvedList"/>
    <dgm:cxn modelId="{F4E156CA-A7F5-45D3-B97E-2800CFFFCEFC}" type="presParOf" srcId="{F82398F0-11C4-4E02-B7D1-7AFCBF05969E}" destId="{F0102055-1000-4C09-A393-BA01934D5D5A}" srcOrd="3" destOrd="0" presId="urn:microsoft.com/office/officeart/2008/layout/VerticalCurvedList"/>
    <dgm:cxn modelId="{9332EAC1-62C0-4E0F-91D4-08456301C04F}" type="presParOf" srcId="{F82398F0-11C4-4E02-B7D1-7AFCBF05969E}" destId="{D16886A7-2E2F-4ED6-A208-B1219E6412DD}" srcOrd="4" destOrd="0" presId="urn:microsoft.com/office/officeart/2008/layout/VerticalCurvedList"/>
    <dgm:cxn modelId="{1A916A10-D076-4435-B05F-515B19DD449B}" type="presParOf" srcId="{D16886A7-2E2F-4ED6-A208-B1219E6412DD}" destId="{169880D4-340E-4A06-9507-45A94D7A0E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5FCF43-F3A3-40C5-8031-55F02EF8BDA1}" type="doc">
      <dgm:prSet loTypeId="urn:microsoft.com/office/officeart/2005/8/layout/pyramid3" loCatId="pyramid" qsTypeId="urn:microsoft.com/office/officeart/2005/8/quickstyle/simple1" qsCatId="simple" csTypeId="urn:microsoft.com/office/officeart/2005/8/colors/accent1_2" csCatId="accent1" phldr="1"/>
      <dgm:spPr/>
    </dgm:pt>
    <dgm:pt modelId="{5380188E-21EE-4EA9-B11D-5F6AFB5A4A04}">
      <dgm:prSet phldrT="[Tex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a:outerShdw blurRad="127000" dist="127000" dir="5400000" algn="t" rotWithShape="0">
            <a:prstClr val="black">
              <a:alpha val="40000"/>
            </a:prstClr>
          </a:outerShdw>
        </a:effectLst>
      </dgm:spPr>
      <dgm:t>
        <a:bodyPr/>
        <a:lstStyle/>
        <a:p>
          <a:r>
            <a:rPr lang="en-GB" sz="1800" dirty="0">
              <a:solidFill>
                <a:schemeClr val="bg1"/>
              </a:solidFill>
              <a:effectLst>
                <a:outerShdw blurRad="38100" dist="38100" dir="2700000" algn="tl">
                  <a:srgbClr val="000000">
                    <a:alpha val="43137"/>
                  </a:srgbClr>
                </a:outerShdw>
              </a:effectLst>
              <a:latin typeface="Aptos" panose="020B0004020202020204" pitchFamily="34" charset="0"/>
            </a:rPr>
            <a:t>Line Manager Report / Supervision</a:t>
          </a:r>
        </a:p>
      </dgm:t>
    </dgm:pt>
    <dgm:pt modelId="{51150BD6-2950-4355-8C17-22A837EE2B29}" type="parTrans" cxnId="{E6384933-FD52-48C7-9CE1-339F62764FD1}">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0C5D3E2C-BD67-42B3-AC90-72E7494F8D0A}" type="sibTrans" cxnId="{E6384933-FD52-48C7-9CE1-339F62764FD1}">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EB611DA2-B6BD-4A85-9DE4-C6BF9B4FFA26}">
      <dgm:prSet phldrT="[Text]" custT="1"/>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a:outerShdw blurRad="127000" dist="127000" dir="5400000" algn="t" rotWithShape="0">
            <a:prstClr val="black">
              <a:alpha val="40000"/>
            </a:prstClr>
          </a:outerShdw>
        </a:effectLst>
      </dgm:spPr>
      <dgm:t>
        <a:bodyPr/>
        <a:lstStyle/>
        <a:p>
          <a:r>
            <a:rPr lang="en-GB" sz="1800" dirty="0">
              <a:solidFill>
                <a:schemeClr val="bg1"/>
              </a:solidFill>
              <a:effectLst>
                <a:outerShdw blurRad="38100" dist="38100" dir="2700000" algn="tl">
                  <a:srgbClr val="000000">
                    <a:alpha val="43137"/>
                  </a:srgbClr>
                </a:outerShdw>
              </a:effectLst>
              <a:latin typeface="Aptos" panose="020B0004020202020204" pitchFamily="34" charset="0"/>
            </a:rPr>
            <a:t>Designated Safeguarding Leads </a:t>
          </a:r>
        </a:p>
      </dgm:t>
    </dgm:pt>
    <dgm:pt modelId="{502498BC-96BE-4568-8BF4-C0D69DF8586D}" type="parTrans" cxnId="{AF735FA8-F9A2-4B44-9D75-5C1FADDAA08C}">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CA8527A0-E6C6-48EA-B4BD-BBE13CD7BEEC}" type="sibTrans" cxnId="{AF735FA8-F9A2-4B44-9D75-5C1FADDAA08C}">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F447AF0A-A4D6-47EC-B011-85AED929022F}">
      <dgm:prSet phldrT="[Text]"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outerShdw blurRad="127000" dist="127000" dir="5400000" algn="t" rotWithShape="0">
            <a:prstClr val="black">
              <a:alpha val="40000"/>
            </a:prstClr>
          </a:outerShdw>
        </a:effectLst>
      </dgm:spPr>
      <dgm:t>
        <a:bodyPr anchor="t"/>
        <a:lstStyle/>
        <a:p>
          <a:r>
            <a:rPr lang="en-GB" sz="1800" dirty="0">
              <a:solidFill>
                <a:schemeClr val="bg1"/>
              </a:solidFill>
              <a:effectLst>
                <a:outerShdw blurRad="38100" dist="38100" dir="2700000" algn="tl">
                  <a:srgbClr val="000000">
                    <a:alpha val="43137"/>
                  </a:srgbClr>
                </a:outerShdw>
              </a:effectLst>
              <a:latin typeface="Aptos" panose="020B0004020202020204" pitchFamily="34" charset="0"/>
            </a:rPr>
            <a:t>MASH</a:t>
          </a:r>
        </a:p>
      </dgm:t>
    </dgm:pt>
    <dgm:pt modelId="{6D94A776-A87F-43CC-9800-7D628E91876F}" type="parTrans" cxnId="{02D6B3E0-6176-4857-B74A-5F61591C0598}">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DE9579A9-5C9B-4A24-AFEF-6EE49E4D72E6}" type="sibTrans" cxnId="{02D6B3E0-6176-4857-B74A-5F61591C0598}">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D4BDF06B-95D0-485E-8BBA-5F75EE1B52B2}">
      <dgm:prSet phldrT="[Text]" custT="1"/>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a:outerShdw blurRad="127000" dist="127000" dir="5400000" algn="t" rotWithShape="0">
            <a:prstClr val="black">
              <a:alpha val="40000"/>
            </a:prstClr>
          </a:outerShdw>
        </a:effectLst>
      </dgm:spPr>
      <dgm:t>
        <a:bodyPr/>
        <a:lstStyle/>
        <a:p>
          <a:r>
            <a:rPr lang="en-GB" sz="1800" dirty="0">
              <a:solidFill>
                <a:schemeClr val="bg1"/>
              </a:solidFill>
              <a:effectLst>
                <a:outerShdw blurRad="38100" dist="38100" dir="2700000" algn="tl">
                  <a:srgbClr val="000000">
                    <a:alpha val="43137"/>
                  </a:srgbClr>
                </a:outerShdw>
              </a:effectLst>
              <a:latin typeface="Aptos" panose="020B0004020202020204" pitchFamily="34" charset="0"/>
            </a:rPr>
            <a:t>Community Network Meetings/ Family Hubs</a:t>
          </a:r>
        </a:p>
      </dgm:t>
    </dgm:pt>
    <dgm:pt modelId="{44C98A32-B13E-4C76-9747-DBFD4681AE11}" type="parTrans" cxnId="{B656981D-A449-4E6C-A23B-DA2985806C67}">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7D16F0AA-3CD5-4B6C-9DC1-1DACD9A0DB4A}" type="sibTrans" cxnId="{B656981D-A449-4E6C-A23B-DA2985806C67}">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7C2317FC-C6CA-4D75-8D57-5986D45E7494}">
      <dgm:prSet phldrT="[Text]" custT="1"/>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127000" dist="127000" dir="5400000" algn="t" rotWithShape="0">
            <a:prstClr val="black">
              <a:alpha val="40000"/>
            </a:prstClr>
          </a:outerShdw>
        </a:effectLst>
      </dgm:spPr>
      <dgm:t>
        <a:bodyPr/>
        <a:lstStyle/>
        <a:p>
          <a:r>
            <a:rPr lang="en-GB" sz="1800" dirty="0">
              <a:solidFill>
                <a:schemeClr val="bg1"/>
              </a:solidFill>
              <a:effectLst>
                <a:outerShdw blurRad="38100" dist="38100" dir="2700000" algn="tl">
                  <a:srgbClr val="000000">
                    <a:alpha val="43137"/>
                  </a:srgbClr>
                </a:outerShdw>
              </a:effectLst>
              <a:latin typeface="Aptos" panose="020B0004020202020204" pitchFamily="34" charset="0"/>
            </a:rPr>
            <a:t>Strengthening Families Service</a:t>
          </a:r>
        </a:p>
      </dgm:t>
    </dgm:pt>
    <dgm:pt modelId="{FAED2F42-2647-4D94-924C-38A920DABD0A}" type="parTrans" cxnId="{BD56F3FC-50C7-4732-B43A-1FF3ACBB3661}">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491C562A-69DE-47CA-9ADD-99E3AFAEAFE1}" type="sibTrans" cxnId="{BD56F3FC-50C7-4732-B43A-1FF3ACBB3661}">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ECEA6E07-3DB6-45A8-AF55-85AB23D5D6C0}">
      <dgm:prSet phldrT="[Text]" custT="1"/>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outerShdw blurRad="127000" dist="127000" dir="5400000" algn="t" rotWithShape="0">
            <a:prstClr val="black">
              <a:alpha val="40000"/>
            </a:prstClr>
          </a:outerShdw>
        </a:effectLst>
      </dgm:spPr>
      <dgm:t>
        <a:bodyPr/>
        <a:lstStyle/>
        <a:p>
          <a:r>
            <a:rPr lang="en-GB" sz="1800" dirty="0">
              <a:solidFill>
                <a:schemeClr val="bg1"/>
              </a:solidFill>
              <a:effectLst>
                <a:outerShdw blurRad="38100" dist="38100" dir="2700000" algn="tl">
                  <a:srgbClr val="000000">
                    <a:alpha val="43137"/>
                  </a:srgbClr>
                </a:outerShdw>
              </a:effectLst>
              <a:latin typeface="Aptos" panose="020B0004020202020204" pitchFamily="34" charset="0"/>
            </a:rPr>
            <a:t>Integrated Front Door</a:t>
          </a:r>
        </a:p>
      </dgm:t>
    </dgm:pt>
    <dgm:pt modelId="{8C1CAE00-A5BB-48C6-AEAF-BB44E144A6EB}" type="parTrans" cxnId="{6C3709FB-4736-41B0-839C-E65D4E11878F}">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52405013-FD79-4527-9286-B49D0029283C}" type="sibTrans" cxnId="{6C3709FB-4736-41B0-839C-E65D4E11878F}">
      <dgm:prSet/>
      <dgm:spPr/>
      <dgm:t>
        <a:bodyPr/>
        <a:lstStyle/>
        <a:p>
          <a:endParaRPr lang="en-GB" sz="1800">
            <a:solidFill>
              <a:schemeClr val="bg1"/>
            </a:solidFill>
            <a:effectLst>
              <a:outerShdw blurRad="38100" dist="38100" dir="2700000" algn="tl">
                <a:srgbClr val="000000">
                  <a:alpha val="43137"/>
                </a:srgbClr>
              </a:outerShdw>
            </a:effectLst>
            <a:latin typeface="Aptos" panose="020B0004020202020204" pitchFamily="34" charset="0"/>
          </a:endParaRPr>
        </a:p>
      </dgm:t>
    </dgm:pt>
    <dgm:pt modelId="{FDE642F7-5AE5-447D-9F6F-7EEE36AA56F1}" type="pres">
      <dgm:prSet presAssocID="{225FCF43-F3A3-40C5-8031-55F02EF8BDA1}" presName="Name0" presStyleCnt="0">
        <dgm:presLayoutVars>
          <dgm:dir/>
          <dgm:animLvl val="lvl"/>
          <dgm:resizeHandles val="exact"/>
        </dgm:presLayoutVars>
      </dgm:prSet>
      <dgm:spPr/>
    </dgm:pt>
    <dgm:pt modelId="{D13CDA3A-9831-4C16-B35E-1CF94B3CC101}" type="pres">
      <dgm:prSet presAssocID="{5380188E-21EE-4EA9-B11D-5F6AFB5A4A04}" presName="Name8" presStyleCnt="0"/>
      <dgm:spPr/>
    </dgm:pt>
    <dgm:pt modelId="{4DF4DC3F-674F-4C6D-A512-2CB56B30960D}" type="pres">
      <dgm:prSet presAssocID="{5380188E-21EE-4EA9-B11D-5F6AFB5A4A04}" presName="level" presStyleLbl="node1" presStyleIdx="0" presStyleCnt="6">
        <dgm:presLayoutVars>
          <dgm:chMax val="1"/>
          <dgm:bulletEnabled val="1"/>
        </dgm:presLayoutVars>
      </dgm:prSet>
      <dgm:spPr/>
    </dgm:pt>
    <dgm:pt modelId="{D7DDCBEF-3622-4B9F-A0C3-18BFE438C8EB}" type="pres">
      <dgm:prSet presAssocID="{5380188E-21EE-4EA9-B11D-5F6AFB5A4A04}" presName="levelTx" presStyleLbl="revTx" presStyleIdx="0" presStyleCnt="0">
        <dgm:presLayoutVars>
          <dgm:chMax val="1"/>
          <dgm:bulletEnabled val="1"/>
        </dgm:presLayoutVars>
      </dgm:prSet>
      <dgm:spPr/>
    </dgm:pt>
    <dgm:pt modelId="{07037619-1E51-452B-9F64-0CF08F5F5525}" type="pres">
      <dgm:prSet presAssocID="{EB611DA2-B6BD-4A85-9DE4-C6BF9B4FFA26}" presName="Name8" presStyleCnt="0"/>
      <dgm:spPr/>
    </dgm:pt>
    <dgm:pt modelId="{2EB3BBAC-C98D-46FD-A604-257BAA3562D6}" type="pres">
      <dgm:prSet presAssocID="{EB611DA2-B6BD-4A85-9DE4-C6BF9B4FFA26}" presName="level" presStyleLbl="node1" presStyleIdx="1" presStyleCnt="6">
        <dgm:presLayoutVars>
          <dgm:chMax val="1"/>
          <dgm:bulletEnabled val="1"/>
        </dgm:presLayoutVars>
      </dgm:prSet>
      <dgm:spPr/>
    </dgm:pt>
    <dgm:pt modelId="{88B9DFBF-2C40-4F26-A4D4-EF3706934BB9}" type="pres">
      <dgm:prSet presAssocID="{EB611DA2-B6BD-4A85-9DE4-C6BF9B4FFA26}" presName="levelTx" presStyleLbl="revTx" presStyleIdx="0" presStyleCnt="0">
        <dgm:presLayoutVars>
          <dgm:chMax val="1"/>
          <dgm:bulletEnabled val="1"/>
        </dgm:presLayoutVars>
      </dgm:prSet>
      <dgm:spPr/>
    </dgm:pt>
    <dgm:pt modelId="{2E4F08C3-3A46-4B0A-95A7-D273782EFA90}" type="pres">
      <dgm:prSet presAssocID="{D4BDF06B-95D0-485E-8BBA-5F75EE1B52B2}" presName="Name8" presStyleCnt="0"/>
      <dgm:spPr/>
    </dgm:pt>
    <dgm:pt modelId="{B6E0E3FA-88FE-4141-82E1-748F80B75D7D}" type="pres">
      <dgm:prSet presAssocID="{D4BDF06B-95D0-485E-8BBA-5F75EE1B52B2}" presName="level" presStyleLbl="node1" presStyleIdx="2" presStyleCnt="6">
        <dgm:presLayoutVars>
          <dgm:chMax val="1"/>
          <dgm:bulletEnabled val="1"/>
        </dgm:presLayoutVars>
      </dgm:prSet>
      <dgm:spPr/>
    </dgm:pt>
    <dgm:pt modelId="{7310395B-CC20-451F-B513-FEBB65B8E47D}" type="pres">
      <dgm:prSet presAssocID="{D4BDF06B-95D0-485E-8BBA-5F75EE1B52B2}" presName="levelTx" presStyleLbl="revTx" presStyleIdx="0" presStyleCnt="0">
        <dgm:presLayoutVars>
          <dgm:chMax val="1"/>
          <dgm:bulletEnabled val="1"/>
        </dgm:presLayoutVars>
      </dgm:prSet>
      <dgm:spPr/>
    </dgm:pt>
    <dgm:pt modelId="{30B01FE1-3D8A-4315-8C67-7888C157534A}" type="pres">
      <dgm:prSet presAssocID="{7C2317FC-C6CA-4D75-8D57-5986D45E7494}" presName="Name8" presStyleCnt="0"/>
      <dgm:spPr/>
    </dgm:pt>
    <dgm:pt modelId="{D93CD8F5-D6C3-433F-8D60-EE5FB0A7C36E}" type="pres">
      <dgm:prSet presAssocID="{7C2317FC-C6CA-4D75-8D57-5986D45E7494}" presName="level" presStyleLbl="node1" presStyleIdx="3" presStyleCnt="6">
        <dgm:presLayoutVars>
          <dgm:chMax val="1"/>
          <dgm:bulletEnabled val="1"/>
        </dgm:presLayoutVars>
      </dgm:prSet>
      <dgm:spPr/>
    </dgm:pt>
    <dgm:pt modelId="{6ABDDCEF-006E-4667-8F8E-20A8F4D7C6F6}" type="pres">
      <dgm:prSet presAssocID="{7C2317FC-C6CA-4D75-8D57-5986D45E7494}" presName="levelTx" presStyleLbl="revTx" presStyleIdx="0" presStyleCnt="0">
        <dgm:presLayoutVars>
          <dgm:chMax val="1"/>
          <dgm:bulletEnabled val="1"/>
        </dgm:presLayoutVars>
      </dgm:prSet>
      <dgm:spPr/>
    </dgm:pt>
    <dgm:pt modelId="{D96BA73A-477B-4C3D-BC8E-8B7DC63C42FA}" type="pres">
      <dgm:prSet presAssocID="{ECEA6E07-3DB6-45A8-AF55-85AB23D5D6C0}" presName="Name8" presStyleCnt="0"/>
      <dgm:spPr/>
    </dgm:pt>
    <dgm:pt modelId="{93E609C6-73BD-4B83-B987-B44F26923E3F}" type="pres">
      <dgm:prSet presAssocID="{ECEA6E07-3DB6-45A8-AF55-85AB23D5D6C0}" presName="level" presStyleLbl="node1" presStyleIdx="4" presStyleCnt="6">
        <dgm:presLayoutVars>
          <dgm:chMax val="1"/>
          <dgm:bulletEnabled val="1"/>
        </dgm:presLayoutVars>
      </dgm:prSet>
      <dgm:spPr/>
    </dgm:pt>
    <dgm:pt modelId="{13425F44-E764-4358-8EC6-8929679B8076}" type="pres">
      <dgm:prSet presAssocID="{ECEA6E07-3DB6-45A8-AF55-85AB23D5D6C0}" presName="levelTx" presStyleLbl="revTx" presStyleIdx="0" presStyleCnt="0">
        <dgm:presLayoutVars>
          <dgm:chMax val="1"/>
          <dgm:bulletEnabled val="1"/>
        </dgm:presLayoutVars>
      </dgm:prSet>
      <dgm:spPr/>
    </dgm:pt>
    <dgm:pt modelId="{D9A9AFCE-415F-4B8A-A905-EAF5E6900639}" type="pres">
      <dgm:prSet presAssocID="{F447AF0A-A4D6-47EC-B011-85AED929022F}" presName="Name8" presStyleCnt="0"/>
      <dgm:spPr/>
    </dgm:pt>
    <dgm:pt modelId="{59878CC4-8961-4D75-BB55-49A0814DC82D}" type="pres">
      <dgm:prSet presAssocID="{F447AF0A-A4D6-47EC-B011-85AED929022F}" presName="level" presStyleLbl="node1" presStyleIdx="5" presStyleCnt="6">
        <dgm:presLayoutVars>
          <dgm:chMax val="1"/>
          <dgm:bulletEnabled val="1"/>
        </dgm:presLayoutVars>
      </dgm:prSet>
      <dgm:spPr/>
    </dgm:pt>
    <dgm:pt modelId="{7D8F69F0-369A-441E-8A68-024D68D7D287}" type="pres">
      <dgm:prSet presAssocID="{F447AF0A-A4D6-47EC-B011-85AED929022F}" presName="levelTx" presStyleLbl="revTx" presStyleIdx="0" presStyleCnt="0">
        <dgm:presLayoutVars>
          <dgm:chMax val="1"/>
          <dgm:bulletEnabled val="1"/>
        </dgm:presLayoutVars>
      </dgm:prSet>
      <dgm:spPr/>
    </dgm:pt>
  </dgm:ptLst>
  <dgm:cxnLst>
    <dgm:cxn modelId="{B656981D-A449-4E6C-A23B-DA2985806C67}" srcId="{225FCF43-F3A3-40C5-8031-55F02EF8BDA1}" destId="{D4BDF06B-95D0-485E-8BBA-5F75EE1B52B2}" srcOrd="2" destOrd="0" parTransId="{44C98A32-B13E-4C76-9747-DBFD4681AE11}" sibTransId="{7D16F0AA-3CD5-4B6C-9DC1-1DACD9A0DB4A}"/>
    <dgm:cxn modelId="{BCA8F224-E9F8-408D-9FCD-85C833996A19}" type="presOf" srcId="{7C2317FC-C6CA-4D75-8D57-5986D45E7494}" destId="{6ABDDCEF-006E-4667-8F8E-20A8F4D7C6F6}" srcOrd="1" destOrd="0" presId="urn:microsoft.com/office/officeart/2005/8/layout/pyramid3"/>
    <dgm:cxn modelId="{E6384933-FD52-48C7-9CE1-339F62764FD1}" srcId="{225FCF43-F3A3-40C5-8031-55F02EF8BDA1}" destId="{5380188E-21EE-4EA9-B11D-5F6AFB5A4A04}" srcOrd="0" destOrd="0" parTransId="{51150BD6-2950-4355-8C17-22A837EE2B29}" sibTransId="{0C5D3E2C-BD67-42B3-AC90-72E7494F8D0A}"/>
    <dgm:cxn modelId="{A4136634-0D74-449E-B4C6-E3D2C2F8C971}" type="presOf" srcId="{D4BDF06B-95D0-485E-8BBA-5F75EE1B52B2}" destId="{B6E0E3FA-88FE-4141-82E1-748F80B75D7D}" srcOrd="0" destOrd="0" presId="urn:microsoft.com/office/officeart/2005/8/layout/pyramid3"/>
    <dgm:cxn modelId="{19101C46-3EA6-4484-8C1B-05B2896A8705}" type="presOf" srcId="{EB611DA2-B6BD-4A85-9DE4-C6BF9B4FFA26}" destId="{88B9DFBF-2C40-4F26-A4D4-EF3706934BB9}" srcOrd="1" destOrd="0" presId="urn:microsoft.com/office/officeart/2005/8/layout/pyramid3"/>
    <dgm:cxn modelId="{C9E94A8C-0548-4875-B914-3AE5380E9D53}" type="presOf" srcId="{F447AF0A-A4D6-47EC-B011-85AED929022F}" destId="{59878CC4-8961-4D75-BB55-49A0814DC82D}" srcOrd="0" destOrd="0" presId="urn:microsoft.com/office/officeart/2005/8/layout/pyramid3"/>
    <dgm:cxn modelId="{5B36399F-ED2E-4B5F-96B6-DAB5A8E29EC4}" type="presOf" srcId="{225FCF43-F3A3-40C5-8031-55F02EF8BDA1}" destId="{FDE642F7-5AE5-447D-9F6F-7EEE36AA56F1}" srcOrd="0" destOrd="0" presId="urn:microsoft.com/office/officeart/2005/8/layout/pyramid3"/>
    <dgm:cxn modelId="{A4F88EA0-B031-4E9B-9392-A98C3CA73CD5}" type="presOf" srcId="{F447AF0A-A4D6-47EC-B011-85AED929022F}" destId="{7D8F69F0-369A-441E-8A68-024D68D7D287}" srcOrd="1" destOrd="0" presId="urn:microsoft.com/office/officeart/2005/8/layout/pyramid3"/>
    <dgm:cxn modelId="{AF735FA8-F9A2-4B44-9D75-5C1FADDAA08C}" srcId="{225FCF43-F3A3-40C5-8031-55F02EF8BDA1}" destId="{EB611DA2-B6BD-4A85-9DE4-C6BF9B4FFA26}" srcOrd="1" destOrd="0" parTransId="{502498BC-96BE-4568-8BF4-C0D69DF8586D}" sibTransId="{CA8527A0-E6C6-48EA-B4BD-BBE13CD7BEEC}"/>
    <dgm:cxn modelId="{D6AFCBAB-C7D5-4C67-B813-83FB373DDB66}" type="presOf" srcId="{D4BDF06B-95D0-485E-8BBA-5F75EE1B52B2}" destId="{7310395B-CC20-451F-B513-FEBB65B8E47D}" srcOrd="1" destOrd="0" presId="urn:microsoft.com/office/officeart/2005/8/layout/pyramid3"/>
    <dgm:cxn modelId="{61DE7CBD-106F-43C8-8266-4EDB6E6B7649}" type="presOf" srcId="{ECEA6E07-3DB6-45A8-AF55-85AB23D5D6C0}" destId="{93E609C6-73BD-4B83-B987-B44F26923E3F}" srcOrd="0" destOrd="0" presId="urn:microsoft.com/office/officeart/2005/8/layout/pyramid3"/>
    <dgm:cxn modelId="{5B1BBBD1-7B92-40AD-9AC1-20A4F994B944}" type="presOf" srcId="{7C2317FC-C6CA-4D75-8D57-5986D45E7494}" destId="{D93CD8F5-D6C3-433F-8D60-EE5FB0A7C36E}" srcOrd="0" destOrd="0" presId="urn:microsoft.com/office/officeart/2005/8/layout/pyramid3"/>
    <dgm:cxn modelId="{08672AE0-DB34-4377-BB5F-C9D59A964860}" type="presOf" srcId="{ECEA6E07-3DB6-45A8-AF55-85AB23D5D6C0}" destId="{13425F44-E764-4358-8EC6-8929679B8076}" srcOrd="1" destOrd="0" presId="urn:microsoft.com/office/officeart/2005/8/layout/pyramid3"/>
    <dgm:cxn modelId="{02D6B3E0-6176-4857-B74A-5F61591C0598}" srcId="{225FCF43-F3A3-40C5-8031-55F02EF8BDA1}" destId="{F447AF0A-A4D6-47EC-B011-85AED929022F}" srcOrd="5" destOrd="0" parTransId="{6D94A776-A87F-43CC-9800-7D628E91876F}" sibTransId="{DE9579A9-5C9B-4A24-AFEF-6EE49E4D72E6}"/>
    <dgm:cxn modelId="{9EA039E1-1664-42CA-8609-E7F3682AF3AF}" type="presOf" srcId="{5380188E-21EE-4EA9-B11D-5F6AFB5A4A04}" destId="{D7DDCBEF-3622-4B9F-A0C3-18BFE438C8EB}" srcOrd="1" destOrd="0" presId="urn:microsoft.com/office/officeart/2005/8/layout/pyramid3"/>
    <dgm:cxn modelId="{2EAA68EA-6103-48D0-81C9-F3E793EE776B}" type="presOf" srcId="{5380188E-21EE-4EA9-B11D-5F6AFB5A4A04}" destId="{4DF4DC3F-674F-4C6D-A512-2CB56B30960D}" srcOrd="0" destOrd="0" presId="urn:microsoft.com/office/officeart/2005/8/layout/pyramid3"/>
    <dgm:cxn modelId="{A66196EF-B576-4710-BFCB-867BBF8186D6}" type="presOf" srcId="{EB611DA2-B6BD-4A85-9DE4-C6BF9B4FFA26}" destId="{2EB3BBAC-C98D-46FD-A604-257BAA3562D6}" srcOrd="0" destOrd="0" presId="urn:microsoft.com/office/officeart/2005/8/layout/pyramid3"/>
    <dgm:cxn modelId="{6C3709FB-4736-41B0-839C-E65D4E11878F}" srcId="{225FCF43-F3A3-40C5-8031-55F02EF8BDA1}" destId="{ECEA6E07-3DB6-45A8-AF55-85AB23D5D6C0}" srcOrd="4" destOrd="0" parTransId="{8C1CAE00-A5BB-48C6-AEAF-BB44E144A6EB}" sibTransId="{52405013-FD79-4527-9286-B49D0029283C}"/>
    <dgm:cxn modelId="{BD56F3FC-50C7-4732-B43A-1FF3ACBB3661}" srcId="{225FCF43-F3A3-40C5-8031-55F02EF8BDA1}" destId="{7C2317FC-C6CA-4D75-8D57-5986D45E7494}" srcOrd="3" destOrd="0" parTransId="{FAED2F42-2647-4D94-924C-38A920DABD0A}" sibTransId="{491C562A-69DE-47CA-9ADD-99E3AFAEAFE1}"/>
    <dgm:cxn modelId="{1CB684D5-2E28-4169-A0A1-0883D2E0C455}" type="presParOf" srcId="{FDE642F7-5AE5-447D-9F6F-7EEE36AA56F1}" destId="{D13CDA3A-9831-4C16-B35E-1CF94B3CC101}" srcOrd="0" destOrd="0" presId="urn:microsoft.com/office/officeart/2005/8/layout/pyramid3"/>
    <dgm:cxn modelId="{1165C084-749F-48A5-B957-413D68AE90A5}" type="presParOf" srcId="{D13CDA3A-9831-4C16-B35E-1CF94B3CC101}" destId="{4DF4DC3F-674F-4C6D-A512-2CB56B30960D}" srcOrd="0" destOrd="0" presId="urn:microsoft.com/office/officeart/2005/8/layout/pyramid3"/>
    <dgm:cxn modelId="{EAFDAAB0-19C6-48DF-8130-BBA35457D029}" type="presParOf" srcId="{D13CDA3A-9831-4C16-B35E-1CF94B3CC101}" destId="{D7DDCBEF-3622-4B9F-A0C3-18BFE438C8EB}" srcOrd="1" destOrd="0" presId="urn:microsoft.com/office/officeart/2005/8/layout/pyramid3"/>
    <dgm:cxn modelId="{76F8BE8C-A7E9-4975-A53A-3EE97C7C0FAD}" type="presParOf" srcId="{FDE642F7-5AE5-447D-9F6F-7EEE36AA56F1}" destId="{07037619-1E51-452B-9F64-0CF08F5F5525}" srcOrd="1" destOrd="0" presId="urn:microsoft.com/office/officeart/2005/8/layout/pyramid3"/>
    <dgm:cxn modelId="{C3033CFD-F688-463E-BE7D-FF142952C316}" type="presParOf" srcId="{07037619-1E51-452B-9F64-0CF08F5F5525}" destId="{2EB3BBAC-C98D-46FD-A604-257BAA3562D6}" srcOrd="0" destOrd="0" presId="urn:microsoft.com/office/officeart/2005/8/layout/pyramid3"/>
    <dgm:cxn modelId="{27DCAD92-3ED6-496A-88B4-A0EDAA6C1408}" type="presParOf" srcId="{07037619-1E51-452B-9F64-0CF08F5F5525}" destId="{88B9DFBF-2C40-4F26-A4D4-EF3706934BB9}" srcOrd="1" destOrd="0" presId="urn:microsoft.com/office/officeart/2005/8/layout/pyramid3"/>
    <dgm:cxn modelId="{EC30F2B7-C85C-4B65-B924-064F47FCCE18}" type="presParOf" srcId="{FDE642F7-5AE5-447D-9F6F-7EEE36AA56F1}" destId="{2E4F08C3-3A46-4B0A-95A7-D273782EFA90}" srcOrd="2" destOrd="0" presId="urn:microsoft.com/office/officeart/2005/8/layout/pyramid3"/>
    <dgm:cxn modelId="{F5D1976C-100F-48D1-B5A6-D7B5C2F7D66B}" type="presParOf" srcId="{2E4F08C3-3A46-4B0A-95A7-D273782EFA90}" destId="{B6E0E3FA-88FE-4141-82E1-748F80B75D7D}" srcOrd="0" destOrd="0" presId="urn:microsoft.com/office/officeart/2005/8/layout/pyramid3"/>
    <dgm:cxn modelId="{8D925AA2-9470-4645-B0AD-18266F76E790}" type="presParOf" srcId="{2E4F08C3-3A46-4B0A-95A7-D273782EFA90}" destId="{7310395B-CC20-451F-B513-FEBB65B8E47D}" srcOrd="1" destOrd="0" presId="urn:microsoft.com/office/officeart/2005/8/layout/pyramid3"/>
    <dgm:cxn modelId="{83DFE554-ECC9-41F0-BB70-62864ED6EE01}" type="presParOf" srcId="{FDE642F7-5AE5-447D-9F6F-7EEE36AA56F1}" destId="{30B01FE1-3D8A-4315-8C67-7888C157534A}" srcOrd="3" destOrd="0" presId="urn:microsoft.com/office/officeart/2005/8/layout/pyramid3"/>
    <dgm:cxn modelId="{01C011B2-DBF6-4693-A711-696AE9A8F999}" type="presParOf" srcId="{30B01FE1-3D8A-4315-8C67-7888C157534A}" destId="{D93CD8F5-D6C3-433F-8D60-EE5FB0A7C36E}" srcOrd="0" destOrd="0" presId="urn:microsoft.com/office/officeart/2005/8/layout/pyramid3"/>
    <dgm:cxn modelId="{BEC26191-013E-42FE-88DE-0592632D0862}" type="presParOf" srcId="{30B01FE1-3D8A-4315-8C67-7888C157534A}" destId="{6ABDDCEF-006E-4667-8F8E-20A8F4D7C6F6}" srcOrd="1" destOrd="0" presId="urn:microsoft.com/office/officeart/2005/8/layout/pyramid3"/>
    <dgm:cxn modelId="{55AE409A-4B12-4CF6-A78E-9419E514D4BE}" type="presParOf" srcId="{FDE642F7-5AE5-447D-9F6F-7EEE36AA56F1}" destId="{D96BA73A-477B-4C3D-BC8E-8B7DC63C42FA}" srcOrd="4" destOrd="0" presId="urn:microsoft.com/office/officeart/2005/8/layout/pyramid3"/>
    <dgm:cxn modelId="{8F29526C-6E5F-4EDD-9A68-006ABC7AF950}" type="presParOf" srcId="{D96BA73A-477B-4C3D-BC8E-8B7DC63C42FA}" destId="{93E609C6-73BD-4B83-B987-B44F26923E3F}" srcOrd="0" destOrd="0" presId="urn:microsoft.com/office/officeart/2005/8/layout/pyramid3"/>
    <dgm:cxn modelId="{140B21F6-6772-4C1A-85C4-284109AD1881}" type="presParOf" srcId="{D96BA73A-477B-4C3D-BC8E-8B7DC63C42FA}" destId="{13425F44-E764-4358-8EC6-8929679B8076}" srcOrd="1" destOrd="0" presId="urn:microsoft.com/office/officeart/2005/8/layout/pyramid3"/>
    <dgm:cxn modelId="{1CD007FD-4D89-40D5-AB0B-07B9BE61A69E}" type="presParOf" srcId="{FDE642F7-5AE5-447D-9F6F-7EEE36AA56F1}" destId="{D9A9AFCE-415F-4B8A-A905-EAF5E6900639}" srcOrd="5" destOrd="0" presId="urn:microsoft.com/office/officeart/2005/8/layout/pyramid3"/>
    <dgm:cxn modelId="{8546020A-1636-42E4-B494-9DBF0746E64A}" type="presParOf" srcId="{D9A9AFCE-415F-4B8A-A905-EAF5E6900639}" destId="{59878CC4-8961-4D75-BB55-49A0814DC82D}" srcOrd="0" destOrd="0" presId="urn:microsoft.com/office/officeart/2005/8/layout/pyramid3"/>
    <dgm:cxn modelId="{5E4D38FF-1C21-40A1-A3E3-EB3D2493416C}" type="presParOf" srcId="{D9A9AFCE-415F-4B8A-A905-EAF5E6900639}" destId="{7D8F69F0-369A-441E-8A68-024D68D7D28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DD53-94AB-4CE4-9895-12D679B75EA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rgbClr val="44536A"/>
          </a:solidFill>
          <a:prstDash val="solid"/>
          <a:miter lim="800000"/>
        </a:ln>
        <a:effectLst/>
      </dsp:spPr>
      <dsp:style>
        <a:lnRef idx="2">
          <a:scrgbClr r="0" g="0" b="0"/>
        </a:lnRef>
        <a:fillRef idx="0">
          <a:scrgbClr r="0" g="0" b="0"/>
        </a:fillRef>
        <a:effectRef idx="0">
          <a:scrgbClr r="0" g="0" b="0"/>
        </a:effectRef>
        <a:fontRef idx="minor"/>
      </dsp:style>
    </dsp:sp>
    <dsp:sp modelId="{CFDED469-97C9-4B3B-B153-3B167E915049}">
      <dsp:nvSpPr>
        <dsp:cNvPr id="0" name=""/>
        <dsp:cNvSpPr/>
      </dsp:nvSpPr>
      <dsp:spPr>
        <a:xfrm>
          <a:off x="509717" y="338558"/>
          <a:ext cx="6384847" cy="677550"/>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Legislative requirements</a:t>
          </a:r>
          <a:endParaRPr lang="en-GB" sz="18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542792" y="371633"/>
        <a:ext cx="6318697" cy="611400"/>
      </dsp:txXfrm>
    </dsp:sp>
    <dsp:sp modelId="{CEDFFC1F-FED3-45F1-98C0-8CE4393E6764}">
      <dsp:nvSpPr>
        <dsp:cNvPr id="0" name=""/>
        <dsp:cNvSpPr/>
      </dsp:nvSpPr>
      <dsp:spPr>
        <a:xfrm>
          <a:off x="86248" y="253864"/>
          <a:ext cx="846937" cy="846937"/>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9C9F1B92-745C-4289-ABA7-F74FBBE50412}">
      <dsp:nvSpPr>
        <dsp:cNvPr id="0" name=""/>
        <dsp:cNvSpPr/>
      </dsp:nvSpPr>
      <dsp:spPr>
        <a:xfrm>
          <a:off x="995230" y="1354558"/>
          <a:ext cx="5899334" cy="677550"/>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A framework for the local safeguarding partners to work together</a:t>
          </a:r>
          <a:endParaRPr lang="en-GB" sz="18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1028305" y="1387633"/>
        <a:ext cx="5833184" cy="611400"/>
      </dsp:txXfrm>
    </dsp:sp>
    <dsp:sp modelId="{B51BC3F2-841F-4C8B-8E16-9EF449F1EB22}">
      <dsp:nvSpPr>
        <dsp:cNvPr id="0" name=""/>
        <dsp:cNvSpPr/>
      </dsp:nvSpPr>
      <dsp:spPr>
        <a:xfrm>
          <a:off x="571761" y="1269864"/>
          <a:ext cx="846937" cy="846937"/>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157FA457-537E-4F1B-8360-96B4F64CEFB6}">
      <dsp:nvSpPr>
        <dsp:cNvPr id="0" name=""/>
        <dsp:cNvSpPr/>
      </dsp:nvSpPr>
      <dsp:spPr>
        <a:xfrm>
          <a:off x="1144243" y="2370558"/>
          <a:ext cx="5750321" cy="677550"/>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Applies to all organisations and agencies who have functions relating to children</a:t>
          </a:r>
          <a:endParaRPr lang="en-GB" sz="18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1177318" y="2403633"/>
        <a:ext cx="5684171" cy="611400"/>
      </dsp:txXfrm>
    </dsp:sp>
    <dsp:sp modelId="{169880D4-340E-4A06-9507-45A94D7A0EA1}">
      <dsp:nvSpPr>
        <dsp:cNvPr id="0" name=""/>
        <dsp:cNvSpPr/>
      </dsp:nvSpPr>
      <dsp:spPr>
        <a:xfrm>
          <a:off x="720774" y="2285864"/>
          <a:ext cx="846937" cy="846937"/>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1A95A874-AC4C-4A3F-BB7B-5A1C58618FC0}">
      <dsp:nvSpPr>
        <dsp:cNvPr id="0" name=""/>
        <dsp:cNvSpPr/>
      </dsp:nvSpPr>
      <dsp:spPr>
        <a:xfrm>
          <a:off x="995230" y="3386558"/>
          <a:ext cx="5899334" cy="677550"/>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In its entirety, to all education providers, and childcare settings</a:t>
          </a:r>
          <a:endParaRPr lang="en-GB" sz="18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1028305" y="3419633"/>
        <a:ext cx="5833184" cy="611400"/>
      </dsp:txXfrm>
    </dsp:sp>
    <dsp:sp modelId="{1DADA1AF-BD6C-4E9A-9084-14A1AA11F4FD}">
      <dsp:nvSpPr>
        <dsp:cNvPr id="0" name=""/>
        <dsp:cNvSpPr/>
      </dsp:nvSpPr>
      <dsp:spPr>
        <a:xfrm>
          <a:off x="571761" y="3301864"/>
          <a:ext cx="846937" cy="846937"/>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1B6485DB-BA9B-407E-9282-8C4FC9DD395A}">
      <dsp:nvSpPr>
        <dsp:cNvPr id="0" name=""/>
        <dsp:cNvSpPr/>
      </dsp:nvSpPr>
      <dsp:spPr>
        <a:xfrm>
          <a:off x="509717" y="4402558"/>
          <a:ext cx="6384847" cy="677550"/>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To all children up to the age of 18 years</a:t>
          </a:r>
          <a:endParaRPr lang="en-GB" sz="1800" b="1" kern="1200" dirty="0">
            <a:solidFill>
              <a:schemeClr val="bg1"/>
            </a:solidFill>
            <a:effectLst>
              <a:outerShdw blurRad="38100" dist="38100" dir="2700000" algn="tl">
                <a:srgbClr val="000000">
                  <a:alpha val="43137"/>
                </a:srgbClr>
              </a:outerShdw>
            </a:effectLst>
            <a:latin typeface="Aptos" panose="020B0004020202020204" pitchFamily="34" charset="0"/>
          </a:endParaRPr>
        </a:p>
      </dsp:txBody>
      <dsp:txXfrm>
        <a:off x="542792" y="4435633"/>
        <a:ext cx="6318697" cy="611400"/>
      </dsp:txXfrm>
    </dsp:sp>
    <dsp:sp modelId="{356F8B51-0E60-486F-86D4-CDECDFA5C662}">
      <dsp:nvSpPr>
        <dsp:cNvPr id="0" name=""/>
        <dsp:cNvSpPr/>
      </dsp:nvSpPr>
      <dsp:spPr>
        <a:xfrm>
          <a:off x="86248" y="4317864"/>
          <a:ext cx="846937" cy="846937"/>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DD53-94AB-4CE4-9895-12D679B75EA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rgbClr val="44536A"/>
          </a:solidFill>
          <a:prstDash val="solid"/>
          <a:miter lim="800000"/>
        </a:ln>
        <a:effectLst/>
      </dsp:spPr>
      <dsp:style>
        <a:lnRef idx="2">
          <a:scrgbClr r="0" g="0" b="0"/>
        </a:lnRef>
        <a:fillRef idx="0">
          <a:scrgbClr r="0" g="0" b="0"/>
        </a:fillRef>
        <a:effectRef idx="0">
          <a:scrgbClr r="0" g="0" b="0"/>
        </a:effectRef>
        <a:fontRef idx="minor"/>
      </dsp:style>
    </dsp:sp>
    <dsp:sp modelId="{CFDED469-97C9-4B3B-B153-3B167E915049}">
      <dsp:nvSpPr>
        <dsp:cNvPr id="0" name=""/>
        <dsp:cNvSpPr/>
      </dsp:nvSpPr>
      <dsp:spPr>
        <a:xfrm>
          <a:off x="610504" y="416587"/>
          <a:ext cx="7440913" cy="83360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n-GB" sz="2200" kern="1200" dirty="0">
              <a:solidFill>
                <a:schemeClr val="bg1"/>
              </a:solidFill>
              <a:latin typeface="Aptos" panose="020B0004020202020204" pitchFamily="34" charset="0"/>
              <a:ea typeface="Times New Roman" panose="02020603050405020304" pitchFamily="18" charset="0"/>
            </a:rPr>
            <a:t>To understand why we need a shared Practice Model</a:t>
          </a:r>
          <a:endParaRPr lang="en-GB" sz="2200" kern="1200" dirty="0">
            <a:solidFill>
              <a:schemeClr val="bg1"/>
            </a:solidFill>
          </a:endParaRPr>
        </a:p>
      </dsp:txBody>
      <dsp:txXfrm>
        <a:off x="651197" y="457280"/>
        <a:ext cx="7359527" cy="752221"/>
      </dsp:txXfrm>
    </dsp:sp>
    <dsp:sp modelId="{CEDFFC1F-FED3-45F1-98C0-8CE4393E6764}">
      <dsp:nvSpPr>
        <dsp:cNvPr id="0" name=""/>
        <dsp:cNvSpPr/>
      </dsp:nvSpPr>
      <dsp:spPr>
        <a:xfrm>
          <a:off x="89500" y="312386"/>
          <a:ext cx="1042009" cy="1042009"/>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F0102055-1000-4C09-A393-BA01934D5D5A}">
      <dsp:nvSpPr>
        <dsp:cNvPr id="0" name=""/>
        <dsp:cNvSpPr/>
      </dsp:nvSpPr>
      <dsp:spPr>
        <a:xfrm>
          <a:off x="1088431" y="1667215"/>
          <a:ext cx="6962986" cy="83360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n-GB" sz="2200" kern="1200" dirty="0">
              <a:solidFill>
                <a:schemeClr val="bg1"/>
              </a:solidFill>
              <a:latin typeface="Aptos" panose="020B0004020202020204" pitchFamily="34" charset="0"/>
              <a:ea typeface="Times New Roman" panose="02020603050405020304" pitchFamily="18" charset="0"/>
              <a:cs typeface="Calibri" panose="020F0502020204030204" pitchFamily="34" charset="0"/>
            </a:rPr>
            <a:t>To think about the benefits of a shared practice model </a:t>
          </a:r>
          <a:endParaRPr lang="en-GB" sz="2200" kern="1200" dirty="0">
            <a:solidFill>
              <a:schemeClr val="bg1"/>
            </a:solidFill>
          </a:endParaRPr>
        </a:p>
      </dsp:txBody>
      <dsp:txXfrm>
        <a:off x="1129124" y="1707908"/>
        <a:ext cx="6881600" cy="752221"/>
      </dsp:txXfrm>
    </dsp:sp>
    <dsp:sp modelId="{169880D4-340E-4A06-9507-45A94D7A0EA1}">
      <dsp:nvSpPr>
        <dsp:cNvPr id="0" name=""/>
        <dsp:cNvSpPr/>
      </dsp:nvSpPr>
      <dsp:spPr>
        <a:xfrm>
          <a:off x="567426" y="1563014"/>
          <a:ext cx="1042009" cy="1042009"/>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B24D9B58-DA28-4BD8-961E-309385C0B3BB}">
      <dsp:nvSpPr>
        <dsp:cNvPr id="0" name=""/>
        <dsp:cNvSpPr/>
      </dsp:nvSpPr>
      <dsp:spPr>
        <a:xfrm>
          <a:off x="1088431" y="2917843"/>
          <a:ext cx="6962986" cy="83360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n-GB" sz="2200" kern="1200" dirty="0">
              <a:solidFill>
                <a:schemeClr val="bg1"/>
              </a:solidFill>
              <a:latin typeface="Aptos" panose="020B0004020202020204" pitchFamily="34" charset="0"/>
              <a:ea typeface="Times New Roman" panose="02020603050405020304" pitchFamily="18" charset="0"/>
            </a:rPr>
            <a:t>To understand what we are already doing well that fits with the Practice Model </a:t>
          </a:r>
          <a:endParaRPr lang="en-GB" sz="2200" kern="1200" dirty="0">
            <a:solidFill>
              <a:schemeClr val="bg1"/>
            </a:solidFill>
          </a:endParaRPr>
        </a:p>
      </dsp:txBody>
      <dsp:txXfrm>
        <a:off x="1129124" y="2958536"/>
        <a:ext cx="6881600" cy="752221"/>
      </dsp:txXfrm>
    </dsp:sp>
    <dsp:sp modelId="{1DADA1AF-BD6C-4E9A-9084-14A1AA11F4FD}">
      <dsp:nvSpPr>
        <dsp:cNvPr id="0" name=""/>
        <dsp:cNvSpPr/>
      </dsp:nvSpPr>
      <dsp:spPr>
        <a:xfrm>
          <a:off x="567426" y="2813642"/>
          <a:ext cx="1042009" cy="1042009"/>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BED5265B-4975-43A2-8842-29C1A1B59F8D}">
      <dsp:nvSpPr>
        <dsp:cNvPr id="0" name=""/>
        <dsp:cNvSpPr/>
      </dsp:nvSpPr>
      <dsp:spPr>
        <a:xfrm>
          <a:off x="610504" y="4168472"/>
          <a:ext cx="7440913" cy="83360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n-GB" sz="2200" kern="1200" dirty="0">
              <a:solidFill>
                <a:schemeClr val="bg1"/>
              </a:solidFill>
              <a:latin typeface="Aptos" panose="020B0004020202020204" pitchFamily="34" charset="0"/>
            </a:rPr>
            <a:t>To think about what challenges we may encounter and solutions for how we can overcome these </a:t>
          </a:r>
          <a:endParaRPr lang="en-GB" sz="2200" kern="1200" dirty="0">
            <a:solidFill>
              <a:schemeClr val="bg1"/>
            </a:solidFill>
          </a:endParaRPr>
        </a:p>
      </dsp:txBody>
      <dsp:txXfrm>
        <a:off x="651197" y="4209165"/>
        <a:ext cx="7359527" cy="752221"/>
      </dsp:txXfrm>
    </dsp:sp>
    <dsp:sp modelId="{356F8B51-0E60-486F-86D4-CDECDFA5C662}">
      <dsp:nvSpPr>
        <dsp:cNvPr id="0" name=""/>
        <dsp:cNvSpPr/>
      </dsp:nvSpPr>
      <dsp:spPr>
        <a:xfrm>
          <a:off x="89500" y="4064271"/>
          <a:ext cx="1042009" cy="1042009"/>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DD53-94AB-4CE4-9895-12D679B75EA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rgbClr val="44536A"/>
          </a:solidFill>
          <a:prstDash val="solid"/>
          <a:miter lim="800000"/>
        </a:ln>
        <a:effectLst/>
      </dsp:spPr>
      <dsp:style>
        <a:lnRef idx="2">
          <a:scrgbClr r="0" g="0" b="0"/>
        </a:lnRef>
        <a:fillRef idx="0">
          <a:scrgbClr r="0" g="0" b="0"/>
        </a:fillRef>
        <a:effectRef idx="0">
          <a:scrgbClr r="0" g="0" b="0"/>
        </a:effectRef>
        <a:fontRef idx="minor"/>
      </dsp:style>
    </dsp:sp>
    <dsp:sp modelId="{CFDED469-97C9-4B3B-B153-3B167E915049}">
      <dsp:nvSpPr>
        <dsp:cNvPr id="0" name=""/>
        <dsp:cNvSpPr/>
      </dsp:nvSpPr>
      <dsp:spPr>
        <a:xfrm>
          <a:off x="610504" y="416587"/>
          <a:ext cx="7440913" cy="83360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Font typeface="+mj-lt"/>
            <a:buNone/>
          </a:pPr>
          <a:r>
            <a:rPr lang="en-GB" sz="2100" kern="1200" dirty="0">
              <a:solidFill>
                <a:schemeClr val="bg1"/>
              </a:solidFill>
              <a:latin typeface="Calibri" panose="020F0502020204030204" pitchFamily="34" charset="0"/>
              <a:cs typeface="Calibri" panose="020F0502020204030204" pitchFamily="34" charset="0"/>
            </a:rPr>
            <a:t>Enables a culture change shift in the way in which we practice with children and families as well as with each other</a:t>
          </a:r>
          <a:endParaRPr lang="en-GB" sz="2100" kern="1200" dirty="0">
            <a:solidFill>
              <a:schemeClr val="bg1"/>
            </a:solidFill>
          </a:endParaRPr>
        </a:p>
      </dsp:txBody>
      <dsp:txXfrm>
        <a:off x="651197" y="457280"/>
        <a:ext cx="7359527" cy="752221"/>
      </dsp:txXfrm>
    </dsp:sp>
    <dsp:sp modelId="{CEDFFC1F-FED3-45F1-98C0-8CE4393E6764}">
      <dsp:nvSpPr>
        <dsp:cNvPr id="0" name=""/>
        <dsp:cNvSpPr/>
      </dsp:nvSpPr>
      <dsp:spPr>
        <a:xfrm>
          <a:off x="89500" y="312386"/>
          <a:ext cx="1042009" cy="1042009"/>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F0102055-1000-4C09-A393-BA01934D5D5A}">
      <dsp:nvSpPr>
        <dsp:cNvPr id="0" name=""/>
        <dsp:cNvSpPr/>
      </dsp:nvSpPr>
      <dsp:spPr>
        <a:xfrm>
          <a:off x="1088431" y="1667215"/>
          <a:ext cx="6962986" cy="83360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Font typeface="+mj-lt"/>
            <a:buNone/>
          </a:pPr>
          <a:r>
            <a:rPr lang="en-GB" sz="2100" kern="1200" dirty="0">
              <a:solidFill>
                <a:schemeClr val="bg1"/>
              </a:solidFill>
              <a:latin typeface="Calibri" panose="020F0502020204030204" pitchFamily="34" charset="0"/>
              <a:cs typeface="Calibri" panose="020F0502020204030204" pitchFamily="34" charset="0"/>
            </a:rPr>
            <a:t>Creates a common language for children and families as well as professionals </a:t>
          </a:r>
          <a:endParaRPr lang="en-GB" sz="2100" kern="1200" dirty="0">
            <a:solidFill>
              <a:schemeClr val="bg1"/>
            </a:solidFill>
          </a:endParaRPr>
        </a:p>
      </dsp:txBody>
      <dsp:txXfrm>
        <a:off x="1129124" y="1707908"/>
        <a:ext cx="6881600" cy="752221"/>
      </dsp:txXfrm>
    </dsp:sp>
    <dsp:sp modelId="{169880D4-340E-4A06-9507-45A94D7A0EA1}">
      <dsp:nvSpPr>
        <dsp:cNvPr id="0" name=""/>
        <dsp:cNvSpPr/>
      </dsp:nvSpPr>
      <dsp:spPr>
        <a:xfrm>
          <a:off x="567426" y="1563014"/>
          <a:ext cx="1042009" cy="1042009"/>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B24D9B58-DA28-4BD8-961E-309385C0B3BB}">
      <dsp:nvSpPr>
        <dsp:cNvPr id="0" name=""/>
        <dsp:cNvSpPr/>
      </dsp:nvSpPr>
      <dsp:spPr>
        <a:xfrm>
          <a:off x="1088431" y="2917843"/>
          <a:ext cx="6962986" cy="83360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Font typeface="+mj-lt"/>
            <a:buNone/>
          </a:pPr>
          <a:r>
            <a:rPr lang="en-GB" sz="2100" kern="1200" dirty="0">
              <a:solidFill>
                <a:schemeClr val="bg1"/>
              </a:solidFill>
              <a:latin typeface="Calibri" panose="020F0502020204030204" pitchFamily="34" charset="0"/>
              <a:cs typeface="Calibri" panose="020F0502020204030204" pitchFamily="34" charset="0"/>
            </a:rPr>
            <a:t>Provides us with a clear set of expectations from each other </a:t>
          </a:r>
          <a:endParaRPr lang="en-GB" sz="2100" kern="1200" dirty="0">
            <a:solidFill>
              <a:schemeClr val="bg1"/>
            </a:solidFill>
          </a:endParaRPr>
        </a:p>
      </dsp:txBody>
      <dsp:txXfrm>
        <a:off x="1129124" y="2958536"/>
        <a:ext cx="6881600" cy="752221"/>
      </dsp:txXfrm>
    </dsp:sp>
    <dsp:sp modelId="{1DADA1AF-BD6C-4E9A-9084-14A1AA11F4FD}">
      <dsp:nvSpPr>
        <dsp:cNvPr id="0" name=""/>
        <dsp:cNvSpPr/>
      </dsp:nvSpPr>
      <dsp:spPr>
        <a:xfrm>
          <a:off x="567426" y="2813642"/>
          <a:ext cx="1042009" cy="1042009"/>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BED5265B-4975-43A2-8842-29C1A1B59F8D}">
      <dsp:nvSpPr>
        <dsp:cNvPr id="0" name=""/>
        <dsp:cNvSpPr/>
      </dsp:nvSpPr>
      <dsp:spPr>
        <a:xfrm>
          <a:off x="610504" y="4168472"/>
          <a:ext cx="7440913" cy="83360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Font typeface="+mj-lt"/>
            <a:buNone/>
          </a:pPr>
          <a:r>
            <a:rPr lang="en-GB" sz="2100" kern="1200" dirty="0">
              <a:solidFill>
                <a:schemeClr val="bg1"/>
              </a:solidFill>
              <a:latin typeface="Calibri" panose="020F0502020204030204" pitchFamily="34" charset="0"/>
              <a:cs typeface="Calibri" panose="020F0502020204030204" pitchFamily="34" charset="0"/>
            </a:rPr>
            <a:t>Enables a consistent approach with children and families</a:t>
          </a:r>
          <a:endParaRPr lang="en-GB" sz="2100" kern="1200" dirty="0">
            <a:solidFill>
              <a:schemeClr val="bg1"/>
            </a:solidFill>
          </a:endParaRPr>
        </a:p>
      </dsp:txBody>
      <dsp:txXfrm>
        <a:off x="651197" y="4209165"/>
        <a:ext cx="7359527" cy="752221"/>
      </dsp:txXfrm>
    </dsp:sp>
    <dsp:sp modelId="{356F8B51-0E60-486F-86D4-CDECDFA5C662}">
      <dsp:nvSpPr>
        <dsp:cNvPr id="0" name=""/>
        <dsp:cNvSpPr/>
      </dsp:nvSpPr>
      <dsp:spPr>
        <a:xfrm>
          <a:off x="89500" y="4064271"/>
          <a:ext cx="1042009" cy="1042009"/>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DD53-94AB-4CE4-9895-12D679B75EA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rgbClr val="44536A"/>
          </a:solidFill>
          <a:prstDash val="solid"/>
          <a:miter lim="800000"/>
        </a:ln>
        <a:effectLst/>
      </dsp:spPr>
      <dsp:style>
        <a:lnRef idx="2">
          <a:scrgbClr r="0" g="0" b="0"/>
        </a:lnRef>
        <a:fillRef idx="0">
          <a:scrgbClr r="0" g="0" b="0"/>
        </a:fillRef>
        <a:effectRef idx="0">
          <a:scrgbClr r="0" g="0" b="0"/>
        </a:effectRef>
        <a:fontRef idx="minor"/>
      </dsp:style>
    </dsp:sp>
    <dsp:sp modelId="{CFDED469-97C9-4B3B-B153-3B167E915049}">
      <dsp:nvSpPr>
        <dsp:cNvPr id="0" name=""/>
        <dsp:cNvSpPr/>
      </dsp:nvSpPr>
      <dsp:spPr>
        <a:xfrm>
          <a:off x="610504" y="416587"/>
          <a:ext cx="7440913" cy="833607"/>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99060" rIns="99060" bIns="99060" numCol="1" spcCol="1270" anchor="ctr" anchorCtr="0">
          <a:noAutofit/>
        </a:bodyPr>
        <a:lstStyle/>
        <a:p>
          <a:pPr marL="0" lvl="0" indent="0" algn="l" defTabSz="1733550">
            <a:lnSpc>
              <a:spcPct val="90000"/>
            </a:lnSpc>
            <a:spcBef>
              <a:spcPct val="0"/>
            </a:spcBef>
            <a:spcAft>
              <a:spcPct val="35000"/>
            </a:spcAft>
            <a:buFont typeface="+mj-lt"/>
            <a:buNone/>
          </a:pPr>
          <a:endParaRPr lang="en-GB" sz="3900" kern="1200" dirty="0">
            <a:solidFill>
              <a:schemeClr val="bg1"/>
            </a:solidFill>
          </a:endParaRPr>
        </a:p>
      </dsp:txBody>
      <dsp:txXfrm>
        <a:off x="651197" y="457280"/>
        <a:ext cx="7359527" cy="752221"/>
      </dsp:txXfrm>
    </dsp:sp>
    <dsp:sp modelId="{CEDFFC1F-FED3-45F1-98C0-8CE4393E6764}">
      <dsp:nvSpPr>
        <dsp:cNvPr id="0" name=""/>
        <dsp:cNvSpPr/>
      </dsp:nvSpPr>
      <dsp:spPr>
        <a:xfrm>
          <a:off x="89500" y="312386"/>
          <a:ext cx="1042009" cy="1042009"/>
        </a:xfrm>
        <a:prstGeom prst="ellipse">
          <a:avLst/>
        </a:prstGeom>
        <a:no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F0102055-1000-4C09-A393-BA01934D5D5A}">
      <dsp:nvSpPr>
        <dsp:cNvPr id="0" name=""/>
        <dsp:cNvSpPr/>
      </dsp:nvSpPr>
      <dsp:spPr>
        <a:xfrm>
          <a:off x="1088431" y="1667215"/>
          <a:ext cx="6962986" cy="83360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GB" sz="2400" b="1" kern="1200" dirty="0"/>
            <a:t>What language would you use to demonstrate  you are a </a:t>
          </a:r>
          <a:r>
            <a:rPr lang="en-GB" sz="2400" b="1" kern="1200" dirty="0" err="1"/>
            <a:t>STaR</a:t>
          </a:r>
          <a:r>
            <a:rPr lang="en-GB" sz="2400" b="1" kern="1200" dirty="0"/>
            <a:t> Practitioner?</a:t>
          </a:r>
          <a:endParaRPr lang="en-GB" sz="2400" kern="1200" dirty="0">
            <a:solidFill>
              <a:schemeClr val="bg1"/>
            </a:solidFill>
          </a:endParaRPr>
        </a:p>
      </dsp:txBody>
      <dsp:txXfrm>
        <a:off x="1129124" y="1707908"/>
        <a:ext cx="6881600" cy="752221"/>
      </dsp:txXfrm>
    </dsp:sp>
    <dsp:sp modelId="{169880D4-340E-4A06-9507-45A94D7A0EA1}">
      <dsp:nvSpPr>
        <dsp:cNvPr id="0" name=""/>
        <dsp:cNvSpPr/>
      </dsp:nvSpPr>
      <dsp:spPr>
        <a:xfrm>
          <a:off x="567426" y="1563014"/>
          <a:ext cx="1042009" cy="1042009"/>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B24D9B58-DA28-4BD8-961E-309385C0B3BB}">
      <dsp:nvSpPr>
        <dsp:cNvPr id="0" name=""/>
        <dsp:cNvSpPr/>
      </dsp:nvSpPr>
      <dsp:spPr>
        <a:xfrm>
          <a:off x="1088431" y="2917843"/>
          <a:ext cx="6962986" cy="83360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GB" sz="2400" b="1" kern="1200" dirty="0"/>
            <a:t>What behaviours would you display to demonstrate you are a </a:t>
          </a:r>
          <a:r>
            <a:rPr lang="en-GB" sz="2400" b="1" kern="1200" dirty="0" err="1"/>
            <a:t>STaR</a:t>
          </a:r>
          <a:r>
            <a:rPr lang="en-GB" sz="2400" b="1" kern="1200" dirty="0"/>
            <a:t> Practitioner?</a:t>
          </a:r>
          <a:endParaRPr lang="en-GB" sz="2400" kern="1200" dirty="0">
            <a:solidFill>
              <a:schemeClr val="bg1"/>
            </a:solidFill>
          </a:endParaRPr>
        </a:p>
      </dsp:txBody>
      <dsp:txXfrm>
        <a:off x="1129124" y="2958536"/>
        <a:ext cx="6881600" cy="752221"/>
      </dsp:txXfrm>
    </dsp:sp>
    <dsp:sp modelId="{1DADA1AF-BD6C-4E9A-9084-14A1AA11F4FD}">
      <dsp:nvSpPr>
        <dsp:cNvPr id="0" name=""/>
        <dsp:cNvSpPr/>
      </dsp:nvSpPr>
      <dsp:spPr>
        <a:xfrm>
          <a:off x="567426" y="2813642"/>
          <a:ext cx="1042009" cy="1042009"/>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BED5265B-4975-43A2-8842-29C1A1B59F8D}">
      <dsp:nvSpPr>
        <dsp:cNvPr id="0" name=""/>
        <dsp:cNvSpPr/>
      </dsp:nvSpPr>
      <dsp:spPr>
        <a:xfrm>
          <a:off x="610504" y="4168472"/>
          <a:ext cx="7440913" cy="833607"/>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99060" rIns="99060" bIns="99060" numCol="1" spcCol="1270" anchor="ctr" anchorCtr="0">
          <a:noAutofit/>
        </a:bodyPr>
        <a:lstStyle/>
        <a:p>
          <a:pPr marL="0" lvl="0" indent="0" algn="l" defTabSz="1733550">
            <a:lnSpc>
              <a:spcPct val="90000"/>
            </a:lnSpc>
            <a:spcBef>
              <a:spcPct val="0"/>
            </a:spcBef>
            <a:spcAft>
              <a:spcPct val="35000"/>
            </a:spcAft>
            <a:buFont typeface="+mj-lt"/>
            <a:buNone/>
          </a:pPr>
          <a:endParaRPr lang="en-GB" sz="3900" kern="1200" dirty="0">
            <a:solidFill>
              <a:schemeClr val="bg1"/>
            </a:solidFill>
          </a:endParaRPr>
        </a:p>
      </dsp:txBody>
      <dsp:txXfrm>
        <a:off x="651197" y="4209165"/>
        <a:ext cx="7359527" cy="752221"/>
      </dsp:txXfrm>
    </dsp:sp>
    <dsp:sp modelId="{356F8B51-0E60-486F-86D4-CDECDFA5C662}">
      <dsp:nvSpPr>
        <dsp:cNvPr id="0" name=""/>
        <dsp:cNvSpPr/>
      </dsp:nvSpPr>
      <dsp:spPr>
        <a:xfrm>
          <a:off x="89500" y="4064271"/>
          <a:ext cx="1042009" cy="1042009"/>
        </a:xfrm>
        <a:prstGeom prst="ellipse">
          <a:avLst/>
        </a:prstGeom>
        <a:no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DD53-94AB-4CE4-9895-12D679B75EA7}">
      <dsp:nvSpPr>
        <dsp:cNvPr id="0" name=""/>
        <dsp:cNvSpPr/>
      </dsp:nvSpPr>
      <dsp:spPr>
        <a:xfrm>
          <a:off x="-4835795" y="-746639"/>
          <a:ext cx="5802812" cy="5802812"/>
        </a:xfrm>
        <a:prstGeom prst="blockArc">
          <a:avLst>
            <a:gd name="adj1" fmla="val 18900000"/>
            <a:gd name="adj2" fmla="val 2700000"/>
            <a:gd name="adj3" fmla="val 372"/>
          </a:avLst>
        </a:prstGeom>
        <a:noFill/>
        <a:ln w="12700" cap="flat" cmpd="sng" algn="ctr">
          <a:solidFill>
            <a:srgbClr val="44536A"/>
          </a:solidFill>
          <a:prstDash val="solid"/>
          <a:miter lim="800000"/>
        </a:ln>
        <a:effectLst/>
      </dsp:spPr>
      <dsp:style>
        <a:lnRef idx="2">
          <a:scrgbClr r="0" g="0" b="0"/>
        </a:lnRef>
        <a:fillRef idx="0">
          <a:scrgbClr r="0" g="0" b="0"/>
        </a:fillRef>
        <a:effectRef idx="0">
          <a:scrgbClr r="0" g="0" b="0"/>
        </a:effectRef>
        <a:fontRef idx="minor"/>
      </dsp:style>
    </dsp:sp>
    <dsp:sp modelId="{CFDED469-97C9-4B3B-B153-3B167E915049}">
      <dsp:nvSpPr>
        <dsp:cNvPr id="0" name=""/>
        <dsp:cNvSpPr/>
      </dsp:nvSpPr>
      <dsp:spPr>
        <a:xfrm>
          <a:off x="792199" y="615659"/>
          <a:ext cx="5898525" cy="123114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7223"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GB" sz="2400" b="1" kern="1200" dirty="0">
              <a:solidFill>
                <a:schemeClr val="bg1"/>
              </a:solidFill>
              <a:latin typeface="Aptos" panose="020B0004020202020204" pitchFamily="34" charset="0"/>
            </a:rPr>
            <a:t>What do you need to keep doing ? </a:t>
          </a:r>
          <a:endParaRPr lang="en-GB" sz="2400" kern="1200" dirty="0">
            <a:solidFill>
              <a:schemeClr val="bg1"/>
            </a:solidFill>
            <a:latin typeface="Aptos" panose="020B0004020202020204" pitchFamily="34" charset="0"/>
          </a:endParaRPr>
        </a:p>
      </dsp:txBody>
      <dsp:txXfrm>
        <a:off x="852299" y="675759"/>
        <a:ext cx="5778325" cy="1110947"/>
      </dsp:txXfrm>
    </dsp:sp>
    <dsp:sp modelId="{CEDFFC1F-FED3-45F1-98C0-8CE4393E6764}">
      <dsp:nvSpPr>
        <dsp:cNvPr id="0" name=""/>
        <dsp:cNvSpPr/>
      </dsp:nvSpPr>
      <dsp:spPr>
        <a:xfrm>
          <a:off x="22732" y="461766"/>
          <a:ext cx="1538934" cy="1538934"/>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 modelId="{F0102055-1000-4C09-A393-BA01934D5D5A}">
      <dsp:nvSpPr>
        <dsp:cNvPr id="0" name=""/>
        <dsp:cNvSpPr/>
      </dsp:nvSpPr>
      <dsp:spPr>
        <a:xfrm>
          <a:off x="792199" y="2462725"/>
          <a:ext cx="5898525" cy="1231147"/>
        </a:xfrm>
        <a:prstGeom prst="roundRect">
          <a:avLst/>
        </a:prstGeom>
        <a:solidFill>
          <a:srgbClr val="4453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7223"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GB" sz="2400" b="1" kern="1200" dirty="0">
              <a:solidFill>
                <a:schemeClr val="bg1"/>
              </a:solidFill>
              <a:latin typeface="Aptos" panose="020B0004020202020204" pitchFamily="34" charset="0"/>
            </a:rPr>
            <a:t>What changes might you need to make? </a:t>
          </a:r>
          <a:endParaRPr lang="en-GB" sz="2400" kern="1200" dirty="0">
            <a:solidFill>
              <a:schemeClr val="bg1"/>
            </a:solidFill>
            <a:latin typeface="Aptos" panose="020B0004020202020204" pitchFamily="34" charset="0"/>
          </a:endParaRPr>
        </a:p>
      </dsp:txBody>
      <dsp:txXfrm>
        <a:off x="852299" y="2522825"/>
        <a:ext cx="5778325" cy="1110947"/>
      </dsp:txXfrm>
    </dsp:sp>
    <dsp:sp modelId="{169880D4-340E-4A06-9507-45A94D7A0EA1}">
      <dsp:nvSpPr>
        <dsp:cNvPr id="0" name=""/>
        <dsp:cNvSpPr/>
      </dsp:nvSpPr>
      <dsp:spPr>
        <a:xfrm>
          <a:off x="86860" y="2419389"/>
          <a:ext cx="1538934" cy="1538934"/>
        </a:xfrm>
        <a:prstGeom prst="ellipse">
          <a:avLst/>
        </a:prstGeom>
        <a:solidFill>
          <a:schemeClr val="lt1">
            <a:hueOff val="0"/>
            <a:satOff val="0"/>
            <a:lumOff val="0"/>
            <a:alphaOff val="0"/>
          </a:schemeClr>
        </a:solidFill>
        <a:ln w="15875" cap="flat" cmpd="sng" algn="ctr">
          <a:solidFill>
            <a:srgbClr val="44536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4DC3F-674F-4C6D-A512-2CB56B30960D}">
      <dsp:nvSpPr>
        <dsp:cNvPr id="0" name=""/>
        <dsp:cNvSpPr/>
      </dsp:nvSpPr>
      <dsp:spPr>
        <a:xfrm rot="10800000">
          <a:off x="0" y="0"/>
          <a:ext cx="6815667" cy="785988"/>
        </a:xfrm>
        <a:prstGeom prst="trapezoid">
          <a:avLst>
            <a:gd name="adj" fmla="val 7226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a:outerShdw blurRad="127000" dist="1270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effectLst>
                <a:outerShdw blurRad="38100" dist="38100" dir="2700000" algn="tl">
                  <a:srgbClr val="000000">
                    <a:alpha val="43137"/>
                  </a:srgbClr>
                </a:outerShdw>
              </a:effectLst>
              <a:latin typeface="Aptos" panose="020B0004020202020204" pitchFamily="34" charset="0"/>
            </a:rPr>
            <a:t>Line Manager Report / Supervision</a:t>
          </a:r>
        </a:p>
      </dsp:txBody>
      <dsp:txXfrm rot="-10800000">
        <a:off x="1192741" y="0"/>
        <a:ext cx="4430183" cy="785988"/>
      </dsp:txXfrm>
    </dsp:sp>
    <dsp:sp modelId="{2EB3BBAC-C98D-46FD-A604-257BAA3562D6}">
      <dsp:nvSpPr>
        <dsp:cNvPr id="0" name=""/>
        <dsp:cNvSpPr/>
      </dsp:nvSpPr>
      <dsp:spPr>
        <a:xfrm rot="10800000">
          <a:off x="567972" y="785988"/>
          <a:ext cx="5679722" cy="785988"/>
        </a:xfrm>
        <a:prstGeom prst="trapezoid">
          <a:avLst>
            <a:gd name="adj" fmla="val 7226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a:outerShdw blurRad="127000" dist="1270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effectLst>
                <a:outerShdw blurRad="38100" dist="38100" dir="2700000" algn="tl">
                  <a:srgbClr val="000000">
                    <a:alpha val="43137"/>
                  </a:srgbClr>
                </a:outerShdw>
              </a:effectLst>
              <a:latin typeface="Aptos" panose="020B0004020202020204" pitchFamily="34" charset="0"/>
            </a:rPr>
            <a:t>Designated Safeguarding Leads </a:t>
          </a:r>
        </a:p>
      </dsp:txBody>
      <dsp:txXfrm rot="-10800000">
        <a:off x="1561923" y="785988"/>
        <a:ext cx="3691819" cy="785988"/>
      </dsp:txXfrm>
    </dsp:sp>
    <dsp:sp modelId="{B6E0E3FA-88FE-4141-82E1-748F80B75D7D}">
      <dsp:nvSpPr>
        <dsp:cNvPr id="0" name=""/>
        <dsp:cNvSpPr/>
      </dsp:nvSpPr>
      <dsp:spPr>
        <a:xfrm rot="10800000">
          <a:off x="1135944" y="1571977"/>
          <a:ext cx="4543778" cy="785988"/>
        </a:xfrm>
        <a:prstGeom prst="trapezoid">
          <a:avLst>
            <a:gd name="adj" fmla="val 72262"/>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a:outerShdw blurRad="127000" dist="1270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effectLst>
                <a:outerShdw blurRad="38100" dist="38100" dir="2700000" algn="tl">
                  <a:srgbClr val="000000">
                    <a:alpha val="43137"/>
                  </a:srgbClr>
                </a:outerShdw>
              </a:effectLst>
              <a:latin typeface="Aptos" panose="020B0004020202020204" pitchFamily="34" charset="0"/>
            </a:rPr>
            <a:t>Community Network Meetings/ Family Hubs</a:t>
          </a:r>
        </a:p>
      </dsp:txBody>
      <dsp:txXfrm rot="-10800000">
        <a:off x="1931105" y="1571977"/>
        <a:ext cx="2953455" cy="785988"/>
      </dsp:txXfrm>
    </dsp:sp>
    <dsp:sp modelId="{D93CD8F5-D6C3-433F-8D60-EE5FB0A7C36E}">
      <dsp:nvSpPr>
        <dsp:cNvPr id="0" name=""/>
        <dsp:cNvSpPr/>
      </dsp:nvSpPr>
      <dsp:spPr>
        <a:xfrm rot="10800000">
          <a:off x="1703916" y="2357966"/>
          <a:ext cx="3407833" cy="785988"/>
        </a:xfrm>
        <a:prstGeom prst="trapezoid">
          <a:avLst>
            <a:gd name="adj" fmla="val 7226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a:outerShdw blurRad="127000" dist="1270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effectLst>
                <a:outerShdw blurRad="38100" dist="38100" dir="2700000" algn="tl">
                  <a:srgbClr val="000000">
                    <a:alpha val="43137"/>
                  </a:srgbClr>
                </a:outerShdw>
              </a:effectLst>
              <a:latin typeface="Aptos" panose="020B0004020202020204" pitchFamily="34" charset="0"/>
            </a:rPr>
            <a:t>Strengthening Families Service</a:t>
          </a:r>
        </a:p>
      </dsp:txBody>
      <dsp:txXfrm rot="-10800000">
        <a:off x="2300287" y="2357966"/>
        <a:ext cx="2215091" cy="785988"/>
      </dsp:txXfrm>
    </dsp:sp>
    <dsp:sp modelId="{93E609C6-73BD-4B83-B987-B44F26923E3F}">
      <dsp:nvSpPr>
        <dsp:cNvPr id="0" name=""/>
        <dsp:cNvSpPr/>
      </dsp:nvSpPr>
      <dsp:spPr>
        <a:xfrm rot="10800000">
          <a:off x="2271889" y="3143955"/>
          <a:ext cx="2271889" cy="785988"/>
        </a:xfrm>
        <a:prstGeom prst="trapezoid">
          <a:avLst>
            <a:gd name="adj" fmla="val 7226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a:outerShdw blurRad="127000" dist="1270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effectLst>
                <a:outerShdw blurRad="38100" dist="38100" dir="2700000" algn="tl">
                  <a:srgbClr val="000000">
                    <a:alpha val="43137"/>
                  </a:srgbClr>
                </a:outerShdw>
              </a:effectLst>
              <a:latin typeface="Aptos" panose="020B0004020202020204" pitchFamily="34" charset="0"/>
            </a:rPr>
            <a:t>Integrated Front Door</a:t>
          </a:r>
        </a:p>
      </dsp:txBody>
      <dsp:txXfrm rot="-10800000">
        <a:off x="2669469" y="3143955"/>
        <a:ext cx="1476727" cy="785988"/>
      </dsp:txXfrm>
    </dsp:sp>
    <dsp:sp modelId="{59878CC4-8961-4D75-BB55-49A0814DC82D}">
      <dsp:nvSpPr>
        <dsp:cNvPr id="0" name=""/>
        <dsp:cNvSpPr/>
      </dsp:nvSpPr>
      <dsp:spPr>
        <a:xfrm rot="10800000">
          <a:off x="2839861" y="3929944"/>
          <a:ext cx="1135944" cy="785988"/>
        </a:xfrm>
        <a:prstGeom prst="trapezoid">
          <a:avLst>
            <a:gd name="adj" fmla="val 7226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a:outerShdw blurRad="127000" dist="1270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en-GB" sz="1800" kern="1200" dirty="0">
              <a:solidFill>
                <a:schemeClr val="bg1"/>
              </a:solidFill>
              <a:effectLst>
                <a:outerShdw blurRad="38100" dist="38100" dir="2700000" algn="tl">
                  <a:srgbClr val="000000">
                    <a:alpha val="43137"/>
                  </a:srgbClr>
                </a:outerShdw>
              </a:effectLst>
              <a:latin typeface="Aptos" panose="020B0004020202020204" pitchFamily="34" charset="0"/>
            </a:rPr>
            <a:t>MASH</a:t>
          </a:r>
        </a:p>
      </dsp:txBody>
      <dsp:txXfrm rot="-10800000">
        <a:off x="2839861" y="3929944"/>
        <a:ext cx="1135944" cy="7859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FA855-F28C-499E-A4C3-FB5998481F3F}"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B2D0F-CB20-4DFC-BA07-35C77980BDFA}" type="slidenum">
              <a:rPr lang="en-GB" smtClean="0"/>
              <a:t>‹#›</a:t>
            </a:fld>
            <a:endParaRPr lang="en-GB"/>
          </a:p>
        </p:txBody>
      </p:sp>
    </p:spTree>
    <p:extLst>
      <p:ext uri="{BB962C8B-B14F-4D97-AF65-F5344CB8AC3E}">
        <p14:creationId xmlns:p14="http://schemas.microsoft.com/office/powerpoint/2010/main" val="414302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B2D0F-CB20-4DFC-BA07-35C77980BDFA}" type="slidenum">
              <a:rPr lang="en-GB" smtClean="0"/>
              <a:t>2</a:t>
            </a:fld>
            <a:endParaRPr lang="en-GB"/>
          </a:p>
        </p:txBody>
      </p:sp>
    </p:spTree>
    <p:extLst>
      <p:ext uri="{BB962C8B-B14F-4D97-AF65-F5344CB8AC3E}">
        <p14:creationId xmlns:p14="http://schemas.microsoft.com/office/powerpoint/2010/main" val="115577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B2D0F-CB20-4DFC-BA07-35C77980BDFA}" type="slidenum">
              <a:rPr lang="en-GB" smtClean="0"/>
              <a:t>14</a:t>
            </a:fld>
            <a:endParaRPr lang="en-GB"/>
          </a:p>
        </p:txBody>
      </p:sp>
    </p:spTree>
    <p:extLst>
      <p:ext uri="{BB962C8B-B14F-4D97-AF65-F5344CB8AC3E}">
        <p14:creationId xmlns:p14="http://schemas.microsoft.com/office/powerpoint/2010/main" val="200200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Custom and practice- MASH</a:t>
            </a:r>
          </a:p>
        </p:txBody>
      </p:sp>
      <p:sp>
        <p:nvSpPr>
          <p:cNvPr id="4" name="Slide Number Placeholder 3"/>
          <p:cNvSpPr>
            <a:spLocks noGrp="1"/>
          </p:cNvSpPr>
          <p:nvPr>
            <p:ph type="sldNum" sz="quarter" idx="5"/>
          </p:nvPr>
        </p:nvSpPr>
        <p:spPr/>
        <p:txBody>
          <a:bodyPr/>
          <a:lstStyle/>
          <a:p>
            <a:fld id="{B4EB2D0F-CB20-4DFC-BA07-35C77980BDFA}" type="slidenum">
              <a:rPr lang="en-GB" smtClean="0"/>
              <a:t>47</a:t>
            </a:fld>
            <a:endParaRPr lang="en-GB"/>
          </a:p>
        </p:txBody>
      </p:sp>
    </p:spTree>
    <p:extLst>
      <p:ext uri="{BB962C8B-B14F-4D97-AF65-F5344CB8AC3E}">
        <p14:creationId xmlns:p14="http://schemas.microsoft.com/office/powerpoint/2010/main" val="188445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Front door is not the system itself or first point- points in system prior to front door being needed</a:t>
            </a:r>
          </a:p>
        </p:txBody>
      </p:sp>
      <p:sp>
        <p:nvSpPr>
          <p:cNvPr id="4" name="Slide Number Placeholder 3"/>
          <p:cNvSpPr>
            <a:spLocks noGrp="1"/>
          </p:cNvSpPr>
          <p:nvPr>
            <p:ph type="sldNum" sz="quarter" idx="5"/>
          </p:nvPr>
        </p:nvSpPr>
        <p:spPr/>
        <p:txBody>
          <a:bodyPr/>
          <a:lstStyle/>
          <a:p>
            <a:fld id="{B4EB2D0F-CB20-4DFC-BA07-35C77980BDFA}" type="slidenum">
              <a:rPr lang="en-GB" smtClean="0"/>
              <a:t>48</a:t>
            </a:fld>
            <a:endParaRPr lang="en-GB"/>
          </a:p>
        </p:txBody>
      </p:sp>
    </p:spTree>
    <p:extLst>
      <p:ext uri="{BB962C8B-B14F-4D97-AF65-F5344CB8AC3E}">
        <p14:creationId xmlns:p14="http://schemas.microsoft.com/office/powerpoint/2010/main" val="200905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Shared responsibility to ensure effective conditions for practice/ support for frontline practitioners- also got a proportionate response </a:t>
            </a:r>
          </a:p>
        </p:txBody>
      </p:sp>
      <p:sp>
        <p:nvSpPr>
          <p:cNvPr id="4" name="Slide Number Placeholder 3"/>
          <p:cNvSpPr>
            <a:spLocks noGrp="1"/>
          </p:cNvSpPr>
          <p:nvPr>
            <p:ph type="sldNum" sz="quarter" idx="5"/>
          </p:nvPr>
        </p:nvSpPr>
        <p:spPr/>
        <p:txBody>
          <a:bodyPr/>
          <a:lstStyle/>
          <a:p>
            <a:fld id="{B4EB2D0F-CB20-4DFC-BA07-35C77980BDFA}" type="slidenum">
              <a:rPr lang="en-GB" smtClean="0"/>
              <a:t>49</a:t>
            </a:fld>
            <a:endParaRPr lang="en-GB"/>
          </a:p>
        </p:txBody>
      </p:sp>
    </p:spTree>
    <p:extLst>
      <p:ext uri="{BB962C8B-B14F-4D97-AF65-F5344CB8AC3E}">
        <p14:creationId xmlns:p14="http://schemas.microsoft.com/office/powerpoint/2010/main" val="160673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B2D0F-CB20-4DFC-BA07-35C77980BDFA}" type="slidenum">
              <a:rPr lang="en-GB" smtClean="0"/>
              <a:t>50</a:t>
            </a:fld>
            <a:endParaRPr lang="en-GB"/>
          </a:p>
        </p:txBody>
      </p:sp>
    </p:spTree>
    <p:extLst>
      <p:ext uri="{BB962C8B-B14F-4D97-AF65-F5344CB8AC3E}">
        <p14:creationId xmlns:p14="http://schemas.microsoft.com/office/powerpoint/2010/main" val="175626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hide</a:t>
            </a:r>
          </a:p>
        </p:txBody>
      </p:sp>
      <p:sp>
        <p:nvSpPr>
          <p:cNvPr id="4" name="Slide Number Placeholder 3"/>
          <p:cNvSpPr>
            <a:spLocks noGrp="1"/>
          </p:cNvSpPr>
          <p:nvPr>
            <p:ph type="sldNum" sz="quarter" idx="5"/>
          </p:nvPr>
        </p:nvSpPr>
        <p:spPr/>
        <p:txBody>
          <a:bodyPr/>
          <a:lstStyle/>
          <a:p>
            <a:fld id="{B4EB2D0F-CB20-4DFC-BA07-35C77980BDFA}" type="slidenum">
              <a:rPr lang="en-GB" smtClean="0"/>
              <a:t>51</a:t>
            </a:fld>
            <a:endParaRPr lang="en-GB"/>
          </a:p>
        </p:txBody>
      </p:sp>
    </p:spTree>
    <p:extLst>
      <p:ext uri="{BB962C8B-B14F-4D97-AF65-F5344CB8AC3E}">
        <p14:creationId xmlns:p14="http://schemas.microsoft.com/office/powerpoint/2010/main" val="268575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Reinforcing need to get advice, guidance through the pyramid – use all these avenues to  help families- if not successful-  contact with the integrated front door</a:t>
            </a:r>
          </a:p>
        </p:txBody>
      </p:sp>
      <p:sp>
        <p:nvSpPr>
          <p:cNvPr id="4" name="Slide Number Placeholder 3"/>
          <p:cNvSpPr>
            <a:spLocks noGrp="1"/>
          </p:cNvSpPr>
          <p:nvPr>
            <p:ph type="sldNum" sz="quarter" idx="5"/>
          </p:nvPr>
        </p:nvSpPr>
        <p:spPr/>
        <p:txBody>
          <a:bodyPr/>
          <a:lstStyle/>
          <a:p>
            <a:fld id="{B4EB2D0F-CB20-4DFC-BA07-35C77980BDFA}" type="slidenum">
              <a:rPr lang="en-GB" smtClean="0"/>
              <a:t>52</a:t>
            </a:fld>
            <a:endParaRPr lang="en-GB"/>
          </a:p>
        </p:txBody>
      </p:sp>
    </p:spTree>
    <p:extLst>
      <p:ext uri="{BB962C8B-B14F-4D97-AF65-F5344CB8AC3E}">
        <p14:creationId xmlns:p14="http://schemas.microsoft.com/office/powerpoint/2010/main" val="309928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B2D0F-CB20-4DFC-BA07-35C77980BDFA}" type="slidenum">
              <a:rPr lang="en-GB" smtClean="0"/>
              <a:t>58</a:t>
            </a:fld>
            <a:endParaRPr lang="en-GB"/>
          </a:p>
        </p:txBody>
      </p:sp>
    </p:spTree>
    <p:extLst>
      <p:ext uri="{BB962C8B-B14F-4D97-AF65-F5344CB8AC3E}">
        <p14:creationId xmlns:p14="http://schemas.microsoft.com/office/powerpoint/2010/main" val="358707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28D1-1C26-F49B-3CAE-82C877185420}"/>
              </a:ext>
            </a:extLst>
          </p:cNvPr>
          <p:cNvSpPr>
            <a:spLocks noGrp="1"/>
          </p:cNvSpPr>
          <p:nvPr>
            <p:ph type="ctrTitle"/>
          </p:nvPr>
        </p:nvSpPr>
        <p:spPr>
          <a:xfrm>
            <a:off x="1524000" y="1122363"/>
            <a:ext cx="9144000" cy="2387600"/>
          </a:xfrm>
        </p:spPr>
        <p:txBody>
          <a:bodyPr anchor="b">
            <a:normAutofit/>
          </a:bodyPr>
          <a:lstStyle>
            <a:lvl1pPr algn="ctr">
              <a:defRPr sz="4800">
                <a:solidFill>
                  <a:srgbClr val="44536A"/>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EB08FEE-C7B3-960B-7A89-F7CD6EAB14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475875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B433-1D97-6BEB-0B20-4C1957A6CF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8F4441-2F3D-4314-FE1B-2520961ACA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DB447B-5A5D-06AA-D99E-2702B06A6139}"/>
              </a:ext>
            </a:extLst>
          </p:cNvPr>
          <p:cNvSpPr>
            <a:spLocks noGrp="1"/>
          </p:cNvSpPr>
          <p:nvPr>
            <p:ph type="dt" sz="half" idx="10"/>
          </p:nvPr>
        </p:nvSpPr>
        <p:spPr>
          <a:xfrm>
            <a:off x="838200" y="6356350"/>
            <a:ext cx="2743200" cy="365125"/>
          </a:xfrm>
          <a:prstGeom prst="rect">
            <a:avLst/>
          </a:prstGeom>
        </p:spPr>
        <p:txBody>
          <a:bodyPr/>
          <a:lstStyle/>
          <a:p>
            <a:fld id="{9E5A174E-0B13-463C-8F0D-6C905A5B1A69}" type="datetimeFigureOut">
              <a:rPr lang="en-GB" smtClean="0"/>
              <a:t>13/06/2024</a:t>
            </a:fld>
            <a:endParaRPr lang="en-GB"/>
          </a:p>
        </p:txBody>
      </p:sp>
      <p:sp>
        <p:nvSpPr>
          <p:cNvPr id="5" name="Footer Placeholder 4">
            <a:extLst>
              <a:ext uri="{FF2B5EF4-FFF2-40B4-BE49-F238E27FC236}">
                <a16:creationId xmlns:a16="http://schemas.microsoft.com/office/drawing/2014/main" id="{CFD55454-A701-1855-B367-A2107D0CF6B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D37B7C4-0E00-7A38-7384-560E5BFE567E}"/>
              </a:ext>
            </a:extLst>
          </p:cNvPr>
          <p:cNvSpPr>
            <a:spLocks noGrp="1"/>
          </p:cNvSpPr>
          <p:nvPr>
            <p:ph type="sldNum" sz="quarter" idx="12"/>
          </p:nvPr>
        </p:nvSpPr>
        <p:spPr>
          <a:xfrm>
            <a:off x="8610600" y="6356350"/>
            <a:ext cx="2743200" cy="365125"/>
          </a:xfrm>
          <a:prstGeom prst="rect">
            <a:avLst/>
          </a:prstGeom>
        </p:spPr>
        <p:txBody>
          <a:bodyPr/>
          <a:lstStyle/>
          <a:p>
            <a:fld id="{1B0E8BE4-516A-4CBC-B48D-D4F8BE395805}" type="slidenum">
              <a:rPr lang="en-GB" smtClean="0"/>
              <a:t>‹#›</a:t>
            </a:fld>
            <a:endParaRPr lang="en-GB"/>
          </a:p>
        </p:txBody>
      </p:sp>
    </p:spTree>
    <p:extLst>
      <p:ext uri="{BB962C8B-B14F-4D97-AF65-F5344CB8AC3E}">
        <p14:creationId xmlns:p14="http://schemas.microsoft.com/office/powerpoint/2010/main" val="4690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F6E01D-2109-8469-D8A2-2D20EE3AF7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7B8A6B-9CAE-139D-513B-30208772D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FD301D-82DC-1054-DF7F-D1D50B1F6E58}"/>
              </a:ext>
            </a:extLst>
          </p:cNvPr>
          <p:cNvSpPr>
            <a:spLocks noGrp="1"/>
          </p:cNvSpPr>
          <p:nvPr>
            <p:ph type="dt" sz="half" idx="10"/>
          </p:nvPr>
        </p:nvSpPr>
        <p:spPr>
          <a:xfrm>
            <a:off x="838200" y="6356350"/>
            <a:ext cx="2743200" cy="365125"/>
          </a:xfrm>
          <a:prstGeom prst="rect">
            <a:avLst/>
          </a:prstGeom>
        </p:spPr>
        <p:txBody>
          <a:bodyPr/>
          <a:lstStyle/>
          <a:p>
            <a:fld id="{9E5A174E-0B13-463C-8F0D-6C905A5B1A69}" type="datetimeFigureOut">
              <a:rPr lang="en-GB" smtClean="0"/>
              <a:t>13/06/2024</a:t>
            </a:fld>
            <a:endParaRPr lang="en-GB"/>
          </a:p>
        </p:txBody>
      </p:sp>
      <p:sp>
        <p:nvSpPr>
          <p:cNvPr id="5" name="Footer Placeholder 4">
            <a:extLst>
              <a:ext uri="{FF2B5EF4-FFF2-40B4-BE49-F238E27FC236}">
                <a16:creationId xmlns:a16="http://schemas.microsoft.com/office/drawing/2014/main" id="{AC5D8D65-63CF-5C8B-4C8B-81BEF0BB5E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789279-DFB9-6DF3-933B-9555E8888CB2}"/>
              </a:ext>
            </a:extLst>
          </p:cNvPr>
          <p:cNvSpPr>
            <a:spLocks noGrp="1"/>
          </p:cNvSpPr>
          <p:nvPr>
            <p:ph type="sldNum" sz="quarter" idx="12"/>
          </p:nvPr>
        </p:nvSpPr>
        <p:spPr>
          <a:xfrm>
            <a:off x="8610600" y="6356350"/>
            <a:ext cx="2743200" cy="365125"/>
          </a:xfrm>
          <a:prstGeom prst="rect">
            <a:avLst/>
          </a:prstGeom>
        </p:spPr>
        <p:txBody>
          <a:bodyPr/>
          <a:lstStyle/>
          <a:p>
            <a:fld id="{1B0E8BE4-516A-4CBC-B48D-D4F8BE395805}" type="slidenum">
              <a:rPr lang="en-GB" smtClean="0"/>
              <a:t>‹#›</a:t>
            </a:fld>
            <a:endParaRPr lang="en-GB"/>
          </a:p>
        </p:txBody>
      </p:sp>
    </p:spTree>
    <p:extLst>
      <p:ext uri="{BB962C8B-B14F-4D97-AF65-F5344CB8AC3E}">
        <p14:creationId xmlns:p14="http://schemas.microsoft.com/office/powerpoint/2010/main" val="411745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7380-0D10-961E-34A8-566D38CE5F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9B8A07-DBDF-217F-4CC3-F4D5EB9E1D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9B69E7-A314-2751-424A-E1E22962BC9E}"/>
              </a:ext>
            </a:extLst>
          </p:cNvPr>
          <p:cNvSpPr>
            <a:spLocks noGrp="1"/>
          </p:cNvSpPr>
          <p:nvPr>
            <p:ph type="dt" sz="half" idx="10"/>
          </p:nvPr>
        </p:nvSpPr>
        <p:spPr>
          <a:xfrm>
            <a:off x="838200" y="6356350"/>
            <a:ext cx="2743200" cy="365125"/>
          </a:xfrm>
          <a:prstGeom prst="rect">
            <a:avLst/>
          </a:prstGeom>
        </p:spPr>
        <p:txBody>
          <a:bodyPr/>
          <a:lstStyle/>
          <a:p>
            <a:fld id="{9E5A174E-0B13-463C-8F0D-6C905A5B1A69}" type="datetimeFigureOut">
              <a:rPr lang="en-GB" smtClean="0"/>
              <a:t>13/06/2024</a:t>
            </a:fld>
            <a:endParaRPr lang="en-GB"/>
          </a:p>
        </p:txBody>
      </p:sp>
      <p:sp>
        <p:nvSpPr>
          <p:cNvPr id="5" name="Footer Placeholder 4">
            <a:extLst>
              <a:ext uri="{FF2B5EF4-FFF2-40B4-BE49-F238E27FC236}">
                <a16:creationId xmlns:a16="http://schemas.microsoft.com/office/drawing/2014/main" id="{CEAE0F7C-9FE0-9187-9E73-8E76C7509DB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C4BE556-B279-C4D2-3ABB-F1C03C692057}"/>
              </a:ext>
            </a:extLst>
          </p:cNvPr>
          <p:cNvSpPr>
            <a:spLocks noGrp="1"/>
          </p:cNvSpPr>
          <p:nvPr>
            <p:ph type="sldNum" sz="quarter" idx="12"/>
          </p:nvPr>
        </p:nvSpPr>
        <p:spPr>
          <a:xfrm>
            <a:off x="8610600" y="6356350"/>
            <a:ext cx="2743200" cy="365125"/>
          </a:xfrm>
          <a:prstGeom prst="rect">
            <a:avLst/>
          </a:prstGeom>
        </p:spPr>
        <p:txBody>
          <a:bodyPr/>
          <a:lstStyle/>
          <a:p>
            <a:fld id="{1B0E8BE4-516A-4CBC-B48D-D4F8BE395805}" type="slidenum">
              <a:rPr lang="en-GB" smtClean="0"/>
              <a:t>‹#›</a:t>
            </a:fld>
            <a:endParaRPr lang="en-GB"/>
          </a:p>
        </p:txBody>
      </p:sp>
    </p:spTree>
    <p:extLst>
      <p:ext uri="{BB962C8B-B14F-4D97-AF65-F5344CB8AC3E}">
        <p14:creationId xmlns:p14="http://schemas.microsoft.com/office/powerpoint/2010/main" val="427016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2140-1630-598E-0DD9-245F35ABE5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72256A-6602-6AD4-56B8-9FBF29D77D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8A71E7-7E04-6558-6733-49A001269B12}"/>
              </a:ext>
            </a:extLst>
          </p:cNvPr>
          <p:cNvSpPr>
            <a:spLocks noGrp="1"/>
          </p:cNvSpPr>
          <p:nvPr>
            <p:ph type="dt" sz="half" idx="10"/>
          </p:nvPr>
        </p:nvSpPr>
        <p:spPr>
          <a:xfrm>
            <a:off x="838200" y="6356350"/>
            <a:ext cx="2743200" cy="365125"/>
          </a:xfrm>
          <a:prstGeom prst="rect">
            <a:avLst/>
          </a:prstGeom>
        </p:spPr>
        <p:txBody>
          <a:bodyPr/>
          <a:lstStyle/>
          <a:p>
            <a:fld id="{9E5A174E-0B13-463C-8F0D-6C905A5B1A69}" type="datetimeFigureOut">
              <a:rPr lang="en-GB" smtClean="0"/>
              <a:t>13/06/2024</a:t>
            </a:fld>
            <a:endParaRPr lang="en-GB"/>
          </a:p>
        </p:txBody>
      </p:sp>
      <p:sp>
        <p:nvSpPr>
          <p:cNvPr id="5" name="Footer Placeholder 4">
            <a:extLst>
              <a:ext uri="{FF2B5EF4-FFF2-40B4-BE49-F238E27FC236}">
                <a16:creationId xmlns:a16="http://schemas.microsoft.com/office/drawing/2014/main" id="{8342C6A1-D776-38D8-A487-59475462950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A9C0CB-584C-C846-A010-B97F30E5D74E}"/>
              </a:ext>
            </a:extLst>
          </p:cNvPr>
          <p:cNvSpPr>
            <a:spLocks noGrp="1"/>
          </p:cNvSpPr>
          <p:nvPr>
            <p:ph type="sldNum" sz="quarter" idx="12"/>
          </p:nvPr>
        </p:nvSpPr>
        <p:spPr>
          <a:xfrm>
            <a:off x="8610600" y="6356350"/>
            <a:ext cx="2743200" cy="365125"/>
          </a:xfrm>
          <a:prstGeom prst="rect">
            <a:avLst/>
          </a:prstGeom>
        </p:spPr>
        <p:txBody>
          <a:bodyPr/>
          <a:lstStyle/>
          <a:p>
            <a:fld id="{1B0E8BE4-516A-4CBC-B48D-D4F8BE395805}" type="slidenum">
              <a:rPr lang="en-GB" smtClean="0"/>
              <a:t>‹#›</a:t>
            </a:fld>
            <a:endParaRPr lang="en-GB"/>
          </a:p>
        </p:txBody>
      </p:sp>
    </p:spTree>
    <p:extLst>
      <p:ext uri="{BB962C8B-B14F-4D97-AF65-F5344CB8AC3E}">
        <p14:creationId xmlns:p14="http://schemas.microsoft.com/office/powerpoint/2010/main" val="77186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0F6C-1722-27BE-593A-AB4B63EED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7559BC-91B3-B7D9-CF87-62CEE0005F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57B439-BC50-8DB1-85C8-AAEE5E8800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D1383A-201D-3045-2472-B0C0032E8FC9}"/>
              </a:ext>
            </a:extLst>
          </p:cNvPr>
          <p:cNvSpPr>
            <a:spLocks noGrp="1"/>
          </p:cNvSpPr>
          <p:nvPr>
            <p:ph type="dt" sz="half" idx="10"/>
          </p:nvPr>
        </p:nvSpPr>
        <p:spPr>
          <a:xfrm>
            <a:off x="838200" y="6356350"/>
            <a:ext cx="2743200" cy="365125"/>
          </a:xfrm>
          <a:prstGeom prst="rect">
            <a:avLst/>
          </a:prstGeom>
        </p:spPr>
        <p:txBody>
          <a:bodyPr/>
          <a:lstStyle/>
          <a:p>
            <a:fld id="{9E5A174E-0B13-463C-8F0D-6C905A5B1A69}" type="datetimeFigureOut">
              <a:rPr lang="en-GB" smtClean="0"/>
              <a:t>13/06/2024</a:t>
            </a:fld>
            <a:endParaRPr lang="en-GB"/>
          </a:p>
        </p:txBody>
      </p:sp>
      <p:sp>
        <p:nvSpPr>
          <p:cNvPr id="6" name="Footer Placeholder 5">
            <a:extLst>
              <a:ext uri="{FF2B5EF4-FFF2-40B4-BE49-F238E27FC236}">
                <a16:creationId xmlns:a16="http://schemas.microsoft.com/office/drawing/2014/main" id="{D03ABA35-A494-0BB5-EB50-9FFF60C6DA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B7DC0F0-08D0-62D7-AD57-83286C84E91F}"/>
              </a:ext>
            </a:extLst>
          </p:cNvPr>
          <p:cNvSpPr>
            <a:spLocks noGrp="1"/>
          </p:cNvSpPr>
          <p:nvPr>
            <p:ph type="sldNum" sz="quarter" idx="12"/>
          </p:nvPr>
        </p:nvSpPr>
        <p:spPr>
          <a:xfrm>
            <a:off x="8610600" y="6356350"/>
            <a:ext cx="2743200" cy="365125"/>
          </a:xfrm>
          <a:prstGeom prst="rect">
            <a:avLst/>
          </a:prstGeom>
        </p:spPr>
        <p:txBody>
          <a:bodyPr/>
          <a:lstStyle/>
          <a:p>
            <a:fld id="{1B0E8BE4-516A-4CBC-B48D-D4F8BE395805}" type="slidenum">
              <a:rPr lang="en-GB" smtClean="0"/>
              <a:t>‹#›</a:t>
            </a:fld>
            <a:endParaRPr lang="en-GB"/>
          </a:p>
        </p:txBody>
      </p:sp>
    </p:spTree>
    <p:extLst>
      <p:ext uri="{BB962C8B-B14F-4D97-AF65-F5344CB8AC3E}">
        <p14:creationId xmlns:p14="http://schemas.microsoft.com/office/powerpoint/2010/main" val="87617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5912-8EE7-CA97-403A-8F306684CB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1F362E-BCCB-EB45-DE83-786DF7D35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1843C-2D2D-73AA-F438-984D09A298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2BA77C-3102-6496-E779-1BA44D1BD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05D76C-61BD-57E2-E009-E4ECF3A92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B7746A-CB3E-1787-10B4-9BF9EE4A9534}"/>
              </a:ext>
            </a:extLst>
          </p:cNvPr>
          <p:cNvSpPr>
            <a:spLocks noGrp="1"/>
          </p:cNvSpPr>
          <p:nvPr>
            <p:ph type="dt" sz="half" idx="10"/>
          </p:nvPr>
        </p:nvSpPr>
        <p:spPr>
          <a:xfrm>
            <a:off x="838200" y="6356350"/>
            <a:ext cx="2743200" cy="365125"/>
          </a:xfrm>
          <a:prstGeom prst="rect">
            <a:avLst/>
          </a:prstGeom>
        </p:spPr>
        <p:txBody>
          <a:bodyPr/>
          <a:lstStyle/>
          <a:p>
            <a:fld id="{9E5A174E-0B13-463C-8F0D-6C905A5B1A69}" type="datetimeFigureOut">
              <a:rPr lang="en-GB" smtClean="0"/>
              <a:t>13/06/2024</a:t>
            </a:fld>
            <a:endParaRPr lang="en-GB"/>
          </a:p>
        </p:txBody>
      </p:sp>
      <p:sp>
        <p:nvSpPr>
          <p:cNvPr id="8" name="Footer Placeholder 7">
            <a:extLst>
              <a:ext uri="{FF2B5EF4-FFF2-40B4-BE49-F238E27FC236}">
                <a16:creationId xmlns:a16="http://schemas.microsoft.com/office/drawing/2014/main" id="{EA6E1F6C-D93E-C53F-952E-0B086883F69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8244871-12B4-D668-E5BD-5698A038008B}"/>
              </a:ext>
            </a:extLst>
          </p:cNvPr>
          <p:cNvSpPr>
            <a:spLocks noGrp="1"/>
          </p:cNvSpPr>
          <p:nvPr>
            <p:ph type="sldNum" sz="quarter" idx="12"/>
          </p:nvPr>
        </p:nvSpPr>
        <p:spPr>
          <a:xfrm>
            <a:off x="8610600" y="6356350"/>
            <a:ext cx="2743200" cy="365125"/>
          </a:xfrm>
          <a:prstGeom prst="rect">
            <a:avLst/>
          </a:prstGeom>
        </p:spPr>
        <p:txBody>
          <a:bodyPr/>
          <a:lstStyle/>
          <a:p>
            <a:fld id="{1B0E8BE4-516A-4CBC-B48D-D4F8BE395805}" type="slidenum">
              <a:rPr lang="en-GB" smtClean="0"/>
              <a:t>‹#›</a:t>
            </a:fld>
            <a:endParaRPr lang="en-GB"/>
          </a:p>
        </p:txBody>
      </p:sp>
    </p:spTree>
    <p:extLst>
      <p:ext uri="{BB962C8B-B14F-4D97-AF65-F5344CB8AC3E}">
        <p14:creationId xmlns:p14="http://schemas.microsoft.com/office/powerpoint/2010/main" val="4534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21CF-EF7D-6667-CEC6-3BFC34AFCD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AD2848-F5D2-451B-BBE7-8C34DB496AE0}"/>
              </a:ext>
            </a:extLst>
          </p:cNvPr>
          <p:cNvSpPr>
            <a:spLocks noGrp="1"/>
          </p:cNvSpPr>
          <p:nvPr>
            <p:ph type="dt" sz="half" idx="10"/>
          </p:nvPr>
        </p:nvSpPr>
        <p:spPr>
          <a:xfrm>
            <a:off x="838200" y="6356350"/>
            <a:ext cx="2743200" cy="365125"/>
          </a:xfrm>
          <a:prstGeom prst="rect">
            <a:avLst/>
          </a:prstGeom>
        </p:spPr>
        <p:txBody>
          <a:bodyPr/>
          <a:lstStyle/>
          <a:p>
            <a:fld id="{9E5A174E-0B13-463C-8F0D-6C905A5B1A69}" type="datetimeFigureOut">
              <a:rPr lang="en-GB" smtClean="0"/>
              <a:t>13/06/2024</a:t>
            </a:fld>
            <a:endParaRPr lang="en-GB"/>
          </a:p>
        </p:txBody>
      </p:sp>
      <p:sp>
        <p:nvSpPr>
          <p:cNvPr id="4" name="Footer Placeholder 3">
            <a:extLst>
              <a:ext uri="{FF2B5EF4-FFF2-40B4-BE49-F238E27FC236}">
                <a16:creationId xmlns:a16="http://schemas.microsoft.com/office/drawing/2014/main" id="{F58EF1E8-B005-13FF-D0E4-699927F8AD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EA361B3-EF85-F734-8733-B0CFAD4C9DBA}"/>
              </a:ext>
            </a:extLst>
          </p:cNvPr>
          <p:cNvSpPr>
            <a:spLocks noGrp="1"/>
          </p:cNvSpPr>
          <p:nvPr>
            <p:ph type="sldNum" sz="quarter" idx="12"/>
          </p:nvPr>
        </p:nvSpPr>
        <p:spPr>
          <a:xfrm>
            <a:off x="8610600" y="6356350"/>
            <a:ext cx="2743200" cy="365125"/>
          </a:xfrm>
          <a:prstGeom prst="rect">
            <a:avLst/>
          </a:prstGeom>
        </p:spPr>
        <p:txBody>
          <a:bodyPr/>
          <a:lstStyle/>
          <a:p>
            <a:fld id="{1B0E8BE4-516A-4CBC-B48D-D4F8BE395805}" type="slidenum">
              <a:rPr lang="en-GB" smtClean="0"/>
              <a:t>‹#›</a:t>
            </a:fld>
            <a:endParaRPr lang="en-GB"/>
          </a:p>
        </p:txBody>
      </p:sp>
    </p:spTree>
    <p:extLst>
      <p:ext uri="{BB962C8B-B14F-4D97-AF65-F5344CB8AC3E}">
        <p14:creationId xmlns:p14="http://schemas.microsoft.com/office/powerpoint/2010/main" val="238367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7AAD7-F476-FBA7-3BFE-1CA5218FEE8E}"/>
              </a:ext>
            </a:extLst>
          </p:cNvPr>
          <p:cNvSpPr>
            <a:spLocks noGrp="1"/>
          </p:cNvSpPr>
          <p:nvPr>
            <p:ph type="dt" sz="half" idx="10"/>
          </p:nvPr>
        </p:nvSpPr>
        <p:spPr>
          <a:xfrm>
            <a:off x="838200" y="6356350"/>
            <a:ext cx="2743200" cy="365125"/>
          </a:xfrm>
          <a:prstGeom prst="rect">
            <a:avLst/>
          </a:prstGeom>
        </p:spPr>
        <p:txBody>
          <a:bodyPr/>
          <a:lstStyle/>
          <a:p>
            <a:fld id="{9E5A174E-0B13-463C-8F0D-6C905A5B1A69}" type="datetimeFigureOut">
              <a:rPr lang="en-GB" smtClean="0"/>
              <a:t>13/06/2024</a:t>
            </a:fld>
            <a:endParaRPr lang="en-GB"/>
          </a:p>
        </p:txBody>
      </p:sp>
      <p:sp>
        <p:nvSpPr>
          <p:cNvPr id="3" name="Footer Placeholder 2">
            <a:extLst>
              <a:ext uri="{FF2B5EF4-FFF2-40B4-BE49-F238E27FC236}">
                <a16:creationId xmlns:a16="http://schemas.microsoft.com/office/drawing/2014/main" id="{222234DD-990F-91EA-39DE-952A088ADBC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938A355-49DE-7531-05EA-C2A7A55C8DBD}"/>
              </a:ext>
            </a:extLst>
          </p:cNvPr>
          <p:cNvSpPr>
            <a:spLocks noGrp="1"/>
          </p:cNvSpPr>
          <p:nvPr>
            <p:ph type="sldNum" sz="quarter" idx="12"/>
          </p:nvPr>
        </p:nvSpPr>
        <p:spPr>
          <a:xfrm>
            <a:off x="8610600" y="6356350"/>
            <a:ext cx="2743200" cy="365125"/>
          </a:xfrm>
          <a:prstGeom prst="rect">
            <a:avLst/>
          </a:prstGeom>
        </p:spPr>
        <p:txBody>
          <a:bodyPr/>
          <a:lstStyle/>
          <a:p>
            <a:fld id="{1B0E8BE4-516A-4CBC-B48D-D4F8BE395805}" type="slidenum">
              <a:rPr lang="en-GB" smtClean="0"/>
              <a:t>‹#›</a:t>
            </a:fld>
            <a:endParaRPr lang="en-GB"/>
          </a:p>
        </p:txBody>
      </p:sp>
    </p:spTree>
    <p:extLst>
      <p:ext uri="{BB962C8B-B14F-4D97-AF65-F5344CB8AC3E}">
        <p14:creationId xmlns:p14="http://schemas.microsoft.com/office/powerpoint/2010/main" val="308180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543E-E098-B177-E98C-959C2B379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0D7024-5A86-0BA1-98AC-F07619C76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A0EF20-877E-2F8A-FB4D-8C0C8F75F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D8295-0F84-AC67-3282-7E6F1278F7A2}"/>
              </a:ext>
            </a:extLst>
          </p:cNvPr>
          <p:cNvSpPr>
            <a:spLocks noGrp="1"/>
          </p:cNvSpPr>
          <p:nvPr>
            <p:ph type="dt" sz="half" idx="10"/>
          </p:nvPr>
        </p:nvSpPr>
        <p:spPr>
          <a:xfrm>
            <a:off x="838200" y="6356350"/>
            <a:ext cx="2743200" cy="365125"/>
          </a:xfrm>
          <a:prstGeom prst="rect">
            <a:avLst/>
          </a:prstGeom>
        </p:spPr>
        <p:txBody>
          <a:bodyPr/>
          <a:lstStyle/>
          <a:p>
            <a:fld id="{9E5A174E-0B13-463C-8F0D-6C905A5B1A69}" type="datetimeFigureOut">
              <a:rPr lang="en-GB" smtClean="0"/>
              <a:t>13/06/2024</a:t>
            </a:fld>
            <a:endParaRPr lang="en-GB"/>
          </a:p>
        </p:txBody>
      </p:sp>
      <p:sp>
        <p:nvSpPr>
          <p:cNvPr id="6" name="Footer Placeholder 5">
            <a:extLst>
              <a:ext uri="{FF2B5EF4-FFF2-40B4-BE49-F238E27FC236}">
                <a16:creationId xmlns:a16="http://schemas.microsoft.com/office/drawing/2014/main" id="{0B41852C-2131-0A6F-84B9-A3DCD28C92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1B22963-63EF-5C24-D921-02C781AD6DB8}"/>
              </a:ext>
            </a:extLst>
          </p:cNvPr>
          <p:cNvSpPr>
            <a:spLocks noGrp="1"/>
          </p:cNvSpPr>
          <p:nvPr>
            <p:ph type="sldNum" sz="quarter" idx="12"/>
          </p:nvPr>
        </p:nvSpPr>
        <p:spPr>
          <a:xfrm>
            <a:off x="8610600" y="6356350"/>
            <a:ext cx="2743200" cy="365125"/>
          </a:xfrm>
          <a:prstGeom prst="rect">
            <a:avLst/>
          </a:prstGeom>
        </p:spPr>
        <p:txBody>
          <a:bodyPr/>
          <a:lstStyle/>
          <a:p>
            <a:fld id="{1B0E8BE4-516A-4CBC-B48D-D4F8BE395805}" type="slidenum">
              <a:rPr lang="en-GB" smtClean="0"/>
              <a:t>‹#›</a:t>
            </a:fld>
            <a:endParaRPr lang="en-GB"/>
          </a:p>
        </p:txBody>
      </p:sp>
    </p:spTree>
    <p:extLst>
      <p:ext uri="{BB962C8B-B14F-4D97-AF65-F5344CB8AC3E}">
        <p14:creationId xmlns:p14="http://schemas.microsoft.com/office/powerpoint/2010/main" val="150904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074C-6279-F8B2-84D1-96E535175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F05AAB-676F-C2CC-96D8-725956112E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DC52F2-8593-930C-B312-3FD34F048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20D0B-A3E1-5994-BF62-6068361D845C}"/>
              </a:ext>
            </a:extLst>
          </p:cNvPr>
          <p:cNvSpPr>
            <a:spLocks noGrp="1"/>
          </p:cNvSpPr>
          <p:nvPr>
            <p:ph type="dt" sz="half" idx="10"/>
          </p:nvPr>
        </p:nvSpPr>
        <p:spPr>
          <a:xfrm>
            <a:off x="838200" y="6356350"/>
            <a:ext cx="2743200" cy="365125"/>
          </a:xfrm>
          <a:prstGeom prst="rect">
            <a:avLst/>
          </a:prstGeom>
        </p:spPr>
        <p:txBody>
          <a:bodyPr/>
          <a:lstStyle/>
          <a:p>
            <a:fld id="{9E5A174E-0B13-463C-8F0D-6C905A5B1A69}" type="datetimeFigureOut">
              <a:rPr lang="en-GB" smtClean="0"/>
              <a:t>13/06/2024</a:t>
            </a:fld>
            <a:endParaRPr lang="en-GB"/>
          </a:p>
        </p:txBody>
      </p:sp>
      <p:sp>
        <p:nvSpPr>
          <p:cNvPr id="6" name="Footer Placeholder 5">
            <a:extLst>
              <a:ext uri="{FF2B5EF4-FFF2-40B4-BE49-F238E27FC236}">
                <a16:creationId xmlns:a16="http://schemas.microsoft.com/office/drawing/2014/main" id="{5D6EAB1F-107D-1557-A2A8-7A03B0806EB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979430B-D86D-F42A-CED9-CA54C8FA5CFF}"/>
              </a:ext>
            </a:extLst>
          </p:cNvPr>
          <p:cNvSpPr>
            <a:spLocks noGrp="1"/>
          </p:cNvSpPr>
          <p:nvPr>
            <p:ph type="sldNum" sz="quarter" idx="12"/>
          </p:nvPr>
        </p:nvSpPr>
        <p:spPr>
          <a:xfrm>
            <a:off x="8610600" y="6356350"/>
            <a:ext cx="2743200" cy="365125"/>
          </a:xfrm>
          <a:prstGeom prst="rect">
            <a:avLst/>
          </a:prstGeom>
        </p:spPr>
        <p:txBody>
          <a:bodyPr/>
          <a:lstStyle/>
          <a:p>
            <a:fld id="{1B0E8BE4-516A-4CBC-B48D-D4F8BE395805}" type="slidenum">
              <a:rPr lang="en-GB" smtClean="0"/>
              <a:t>‹#›</a:t>
            </a:fld>
            <a:endParaRPr lang="en-GB"/>
          </a:p>
        </p:txBody>
      </p:sp>
    </p:spTree>
    <p:extLst>
      <p:ext uri="{BB962C8B-B14F-4D97-AF65-F5344CB8AC3E}">
        <p14:creationId xmlns:p14="http://schemas.microsoft.com/office/powerpoint/2010/main" val="42338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618E5A-310F-1666-8140-510D7778703D}"/>
              </a:ext>
            </a:extLst>
          </p:cNvPr>
          <p:cNvSpPr>
            <a:spLocks noGrp="1"/>
          </p:cNvSpPr>
          <p:nvPr>
            <p:ph type="title"/>
          </p:nvPr>
        </p:nvSpPr>
        <p:spPr>
          <a:xfrm>
            <a:off x="-1" y="36891"/>
            <a:ext cx="10605705" cy="929517"/>
          </a:xfrm>
          <a:prstGeom prst="rect">
            <a:avLst/>
          </a:prstGeom>
        </p:spPr>
        <p:txBody>
          <a:bodyPr vert="horz" lIns="54000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5F9AC7B-5D19-E97E-6BD7-013C41AC6D92}"/>
              </a:ext>
            </a:extLst>
          </p:cNvPr>
          <p:cNvSpPr>
            <a:spLocks noGrp="1"/>
          </p:cNvSpPr>
          <p:nvPr>
            <p:ph type="body" idx="1"/>
          </p:nvPr>
        </p:nvSpPr>
        <p:spPr>
          <a:xfrm>
            <a:off x="0" y="1253331"/>
            <a:ext cx="12192000" cy="1844608"/>
          </a:xfrm>
          <a:prstGeom prst="rect">
            <a:avLst/>
          </a:prstGeom>
        </p:spPr>
        <p:txBody>
          <a:bodyPr vert="horz" lIns="540000" tIns="45720" rIns="54000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3176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bg1"/>
          </a:solidFill>
          <a:effectLst>
            <a:outerShdw blurRad="38100" dist="38100" dir="2700000" algn="tl">
              <a:srgbClr val="000000">
                <a:alpha val="43137"/>
              </a:srgbClr>
            </a:outerShdw>
          </a:effectLst>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pexels.com/photo/autumn-autumn-colours-autumn-leaf-autumn-leaves-42476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for a child protection company&#10;&#10;Description automatically generated">
            <a:extLst>
              <a:ext uri="{FF2B5EF4-FFF2-40B4-BE49-F238E27FC236}">
                <a16:creationId xmlns:a16="http://schemas.microsoft.com/office/drawing/2014/main" id="{93983D59-72F0-92FE-0901-754B0DF66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628" y="430947"/>
            <a:ext cx="5302744" cy="3583465"/>
          </a:xfrm>
          <a:prstGeom prst="rect">
            <a:avLst/>
          </a:prstGeom>
        </p:spPr>
      </p:pic>
      <p:sp>
        <p:nvSpPr>
          <p:cNvPr id="5" name="Rectangle 4">
            <a:extLst>
              <a:ext uri="{FF2B5EF4-FFF2-40B4-BE49-F238E27FC236}">
                <a16:creationId xmlns:a16="http://schemas.microsoft.com/office/drawing/2014/main" id="{A1636158-176C-A29B-710F-F3D297934294}"/>
              </a:ext>
            </a:extLst>
          </p:cNvPr>
          <p:cNvSpPr/>
          <p:nvPr/>
        </p:nvSpPr>
        <p:spPr>
          <a:xfrm>
            <a:off x="1496036" y="3531476"/>
            <a:ext cx="9563463" cy="2790473"/>
          </a:xfrm>
          <a:prstGeom prst="rect">
            <a:avLst/>
          </a:prstGeom>
          <a:solidFill>
            <a:srgbClr val="44536A"/>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 </a:t>
            </a:r>
            <a:r>
              <a:rPr lang="en-GB" sz="4000" b="1" dirty="0">
                <a:solidFill>
                  <a:schemeClr val="bg1"/>
                </a:solidFill>
                <a:latin typeface="Aptos" panose="020B0004020202020204" pitchFamily="34" charset="0"/>
              </a:rPr>
              <a:t>SCSP Summer Summit – 7</a:t>
            </a:r>
            <a:r>
              <a:rPr lang="en-GB" sz="4000" b="1" baseline="30000" dirty="0">
                <a:solidFill>
                  <a:schemeClr val="bg1"/>
                </a:solidFill>
                <a:latin typeface="Aptos" panose="020B0004020202020204" pitchFamily="34" charset="0"/>
              </a:rPr>
              <a:t>th</a:t>
            </a:r>
            <a:r>
              <a:rPr lang="en-GB" sz="4000" b="1" dirty="0">
                <a:solidFill>
                  <a:schemeClr val="bg1"/>
                </a:solidFill>
                <a:latin typeface="Aptos" panose="020B0004020202020204" pitchFamily="34" charset="0"/>
              </a:rPr>
              <a:t> June 2024</a:t>
            </a:r>
          </a:p>
          <a:p>
            <a:pPr algn="ctr"/>
            <a:endParaRPr lang="en-GB" sz="4000" b="1" dirty="0">
              <a:solidFill>
                <a:schemeClr val="bg1"/>
              </a:solidFill>
              <a:latin typeface="Aptos" panose="020B0004020202020204" pitchFamily="34" charset="0"/>
            </a:endParaRPr>
          </a:p>
          <a:p>
            <a:pPr algn="ctr"/>
            <a:r>
              <a:rPr lang="en-GB" sz="4000" b="1" dirty="0">
                <a:solidFill>
                  <a:schemeClr val="bg1"/>
                </a:solidFill>
                <a:latin typeface="Aptos" panose="020B0004020202020204" pitchFamily="34" charset="0"/>
              </a:rPr>
              <a:t>Implementing changes to Working Together to Safeguard Children 2023</a:t>
            </a:r>
          </a:p>
        </p:txBody>
      </p:sp>
    </p:spTree>
    <p:extLst>
      <p:ext uri="{BB962C8B-B14F-4D97-AF65-F5344CB8AC3E}">
        <p14:creationId xmlns:p14="http://schemas.microsoft.com/office/powerpoint/2010/main" val="77571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00FB-3652-1342-CA59-7500A2C39B3E}"/>
              </a:ext>
            </a:extLst>
          </p:cNvPr>
          <p:cNvSpPr txBox="1">
            <a:spLocks/>
          </p:cNvSpPr>
          <p:nvPr/>
        </p:nvSpPr>
        <p:spPr>
          <a:xfrm>
            <a:off x="-1124164" y="-93239"/>
            <a:ext cx="10515600"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Key Legislation and Guidance</a:t>
            </a:r>
          </a:p>
        </p:txBody>
      </p:sp>
      <p:sp>
        <p:nvSpPr>
          <p:cNvPr id="3" name="Content Placeholder 2">
            <a:extLst>
              <a:ext uri="{FF2B5EF4-FFF2-40B4-BE49-F238E27FC236}">
                <a16:creationId xmlns:a16="http://schemas.microsoft.com/office/drawing/2014/main" id="{C1AA7C2A-6C78-18BA-9BCF-3C52610595C2}"/>
              </a:ext>
            </a:extLst>
          </p:cNvPr>
          <p:cNvSpPr txBox="1">
            <a:spLocks/>
          </p:cNvSpPr>
          <p:nvPr/>
        </p:nvSpPr>
        <p:spPr>
          <a:xfrm>
            <a:off x="285448" y="1150707"/>
            <a:ext cx="5163505" cy="5454036"/>
          </a:xfrm>
          <a:prstGeom prst="rect">
            <a:avLst/>
          </a:prstGeom>
        </p:spPr>
        <p:txBody>
          <a:bodyPr vert="horz" lIns="540000" tIns="45720" rIns="54000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GB" sz="2000" b="1" dirty="0">
                <a:solidFill>
                  <a:srgbClr val="536689"/>
                </a:solidFill>
                <a:latin typeface="Aptos" panose="020B0004020202020204" pitchFamily="34" charset="0"/>
              </a:rPr>
              <a:t>Children Act 1989</a:t>
            </a:r>
          </a:p>
          <a:p>
            <a:pPr lvl="1"/>
            <a:r>
              <a:rPr lang="en-GB" dirty="0">
                <a:solidFill>
                  <a:srgbClr val="536689"/>
                </a:solidFill>
                <a:latin typeface="Aptos" panose="020B0004020202020204" pitchFamily="34" charset="0"/>
              </a:rPr>
              <a:t>Defines children in need and children in need of protection;</a:t>
            </a:r>
          </a:p>
          <a:p>
            <a:pPr lvl="1"/>
            <a:r>
              <a:rPr lang="en-GB" dirty="0">
                <a:solidFill>
                  <a:srgbClr val="536689"/>
                </a:solidFill>
                <a:latin typeface="Aptos" panose="020B0004020202020204" pitchFamily="34" charset="0"/>
              </a:rPr>
              <a:t>Introduced the concept of working in partnership;</a:t>
            </a:r>
          </a:p>
          <a:p>
            <a:pPr lvl="1"/>
            <a:r>
              <a:rPr lang="en-GB" dirty="0">
                <a:solidFill>
                  <a:srgbClr val="536689"/>
                </a:solidFill>
                <a:latin typeface="Aptos" panose="020B0004020202020204" pitchFamily="34" charset="0"/>
              </a:rPr>
              <a:t>Established the concept of the Welfare Checklist for consideration by the courts in proceedings; </a:t>
            </a:r>
          </a:p>
          <a:p>
            <a:pPr lvl="1"/>
            <a:r>
              <a:rPr lang="en-GB" dirty="0">
                <a:solidFill>
                  <a:srgbClr val="536689"/>
                </a:solidFill>
                <a:latin typeface="Aptos" panose="020B0004020202020204" pitchFamily="34" charset="0"/>
              </a:rPr>
              <a:t>Set out the primary responsibilities of all agencies working with children and young people. </a:t>
            </a:r>
          </a:p>
          <a:p>
            <a:r>
              <a:rPr lang="en-GB" sz="2000" dirty="0">
                <a:solidFill>
                  <a:srgbClr val="536689"/>
                </a:solidFill>
                <a:latin typeface="Aptos" panose="020B0004020202020204" pitchFamily="34" charset="0"/>
              </a:rPr>
              <a:t>National Framework for Children’s Social Care;</a:t>
            </a:r>
          </a:p>
          <a:p>
            <a:r>
              <a:rPr lang="en-GB" sz="2000" dirty="0">
                <a:solidFill>
                  <a:srgbClr val="536689"/>
                </a:solidFill>
                <a:latin typeface="Aptos" panose="020B0004020202020204" pitchFamily="34" charset="0"/>
              </a:rPr>
              <a:t>Information Sharing: advice for practitioners… [May 2024]. </a:t>
            </a:r>
          </a:p>
          <a:p>
            <a:pPr lvl="1"/>
            <a:endParaRPr lang="en-GB" dirty="0"/>
          </a:p>
        </p:txBody>
      </p:sp>
      <p:sp>
        <p:nvSpPr>
          <p:cNvPr id="4" name="Content Placeholder 3">
            <a:extLst>
              <a:ext uri="{FF2B5EF4-FFF2-40B4-BE49-F238E27FC236}">
                <a16:creationId xmlns:a16="http://schemas.microsoft.com/office/drawing/2014/main" id="{13CB7CD9-B21D-366B-60F5-66585E9808C3}"/>
              </a:ext>
            </a:extLst>
          </p:cNvPr>
          <p:cNvSpPr txBox="1">
            <a:spLocks/>
          </p:cNvSpPr>
          <p:nvPr/>
        </p:nvSpPr>
        <p:spPr>
          <a:xfrm>
            <a:off x="5922724" y="1150708"/>
            <a:ext cx="5983828" cy="54540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536689"/>
                </a:solidFill>
                <a:latin typeface="Aptos" panose="020B0004020202020204" pitchFamily="34" charset="0"/>
              </a:rPr>
              <a:t>Children Act 2004</a:t>
            </a:r>
          </a:p>
          <a:p>
            <a:pPr lvl="1"/>
            <a:r>
              <a:rPr lang="en-GB" sz="2000" dirty="0">
                <a:solidFill>
                  <a:srgbClr val="536689"/>
                </a:solidFill>
                <a:latin typeface="Aptos" panose="020B0004020202020204" pitchFamily="34" charset="0"/>
              </a:rPr>
              <a:t>Established the concept of ‘Early Help’;</a:t>
            </a:r>
          </a:p>
          <a:p>
            <a:pPr lvl="1"/>
            <a:r>
              <a:rPr lang="en-GB" sz="2000" dirty="0">
                <a:solidFill>
                  <a:srgbClr val="536689"/>
                </a:solidFill>
                <a:latin typeface="Aptos" panose="020B0004020202020204" pitchFamily="34" charset="0"/>
              </a:rPr>
              <a:t>Requires local authorities to coordinate activities by the partnership to improve outcomes for children and young people;</a:t>
            </a:r>
          </a:p>
          <a:p>
            <a:pPr lvl="1"/>
            <a:r>
              <a:rPr lang="en-GB" sz="2000" dirty="0">
                <a:solidFill>
                  <a:srgbClr val="536689"/>
                </a:solidFill>
                <a:latin typeface="Aptos" panose="020B0004020202020204" pitchFamily="34" charset="0"/>
              </a:rPr>
              <a:t>No obligation for the LA to provide such services.</a:t>
            </a:r>
          </a:p>
          <a:p>
            <a:r>
              <a:rPr lang="en-GB" sz="2000" b="1" dirty="0">
                <a:solidFill>
                  <a:srgbClr val="536689"/>
                </a:solidFill>
                <a:latin typeface="Aptos" panose="020B0004020202020204" pitchFamily="34" charset="0"/>
              </a:rPr>
              <a:t>WT 2023 introduces some significant changes to 2018 guidance, including:</a:t>
            </a:r>
          </a:p>
          <a:p>
            <a:pPr lvl="1"/>
            <a:r>
              <a:rPr lang="en-GB" sz="2000" dirty="0">
                <a:solidFill>
                  <a:srgbClr val="536689"/>
                </a:solidFill>
                <a:latin typeface="Aptos" panose="020B0004020202020204" pitchFamily="34" charset="0"/>
              </a:rPr>
              <a:t>Strengthening/clarifying early help responsibilities, and;</a:t>
            </a:r>
          </a:p>
          <a:p>
            <a:pPr lvl="1"/>
            <a:r>
              <a:rPr lang="en-GB" sz="2000" dirty="0">
                <a:solidFill>
                  <a:srgbClr val="536689"/>
                </a:solidFill>
                <a:latin typeface="Aptos" panose="020B0004020202020204" pitchFamily="34" charset="0"/>
              </a:rPr>
              <a:t>Emphasising a more strengths-based approach to working with children and families;</a:t>
            </a:r>
          </a:p>
          <a:p>
            <a:pPr lvl="1"/>
            <a:r>
              <a:rPr lang="en-GB" sz="2000" dirty="0">
                <a:solidFill>
                  <a:srgbClr val="536689"/>
                </a:solidFill>
                <a:latin typeface="Aptos" panose="020B0004020202020204" pitchFamily="34" charset="0"/>
              </a:rPr>
              <a:t>Introduces ‘Relevant Agencies’ – schools, key VCS organisations and similar;</a:t>
            </a:r>
          </a:p>
          <a:p>
            <a:pPr lvl="1"/>
            <a:r>
              <a:rPr lang="en-GB" sz="2000" dirty="0">
                <a:solidFill>
                  <a:srgbClr val="536689"/>
                </a:solidFill>
                <a:latin typeface="Aptos" panose="020B0004020202020204" pitchFamily="34" charset="0"/>
              </a:rPr>
              <a:t>Lead and Designated Safeguarding Officers – roles responsibilities in 3 statutory agencies. </a:t>
            </a:r>
          </a:p>
          <a:p>
            <a:pPr lvl="1"/>
            <a:endParaRPr lang="en-GB" dirty="0"/>
          </a:p>
        </p:txBody>
      </p:sp>
    </p:spTree>
    <p:extLst>
      <p:ext uri="{BB962C8B-B14F-4D97-AF65-F5344CB8AC3E}">
        <p14:creationId xmlns:p14="http://schemas.microsoft.com/office/powerpoint/2010/main" val="406731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AD075F-2CD5-F24B-02CF-DA8556B5CD1A}"/>
              </a:ext>
            </a:extLst>
          </p:cNvPr>
          <p:cNvSpPr txBox="1">
            <a:spLocks/>
          </p:cNvSpPr>
          <p:nvPr/>
        </p:nvSpPr>
        <p:spPr>
          <a:xfrm>
            <a:off x="-3122347" y="0"/>
            <a:ext cx="10515600"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Early Help</a:t>
            </a:r>
          </a:p>
        </p:txBody>
      </p:sp>
      <p:sp>
        <p:nvSpPr>
          <p:cNvPr id="4" name="Content Placeholder 2">
            <a:extLst>
              <a:ext uri="{FF2B5EF4-FFF2-40B4-BE49-F238E27FC236}">
                <a16:creationId xmlns:a16="http://schemas.microsoft.com/office/drawing/2014/main" id="{309FC350-EFE3-1D9C-58AC-DBEEBBAE914F}"/>
              </a:ext>
            </a:extLst>
          </p:cNvPr>
          <p:cNvSpPr txBox="1">
            <a:spLocks/>
          </p:cNvSpPr>
          <p:nvPr/>
        </p:nvSpPr>
        <p:spPr>
          <a:xfrm>
            <a:off x="0" y="1797978"/>
            <a:ext cx="12017828" cy="4416787"/>
          </a:xfrm>
          <a:prstGeom prst="rect">
            <a:avLst/>
          </a:prstGeom>
        </p:spPr>
        <p:txBody>
          <a:bodyPr vert="horz" lIns="540000" tIns="45720" rIns="54000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rgbClr val="536689"/>
                </a:solidFill>
                <a:latin typeface="Aptos" panose="020B0004020202020204" pitchFamily="34" charset="0"/>
              </a:rPr>
              <a:t>Introduced by the Children Act 2004;</a:t>
            </a:r>
          </a:p>
          <a:p>
            <a:pPr marL="342900" indent="-342900" algn="l">
              <a:buFont typeface="Arial" panose="020B0604020202020204" pitchFamily="34" charset="0"/>
              <a:buChar char="•"/>
            </a:pPr>
            <a:r>
              <a:rPr lang="en-GB" sz="2800" dirty="0">
                <a:solidFill>
                  <a:srgbClr val="536689"/>
                </a:solidFill>
                <a:latin typeface="Aptos" panose="020B0004020202020204" pitchFamily="34" charset="0"/>
              </a:rPr>
              <a:t>Requires Local Authorities to coordinate [i.e. not to provide] activities by the partnership that improve outcomes for children and young people;</a:t>
            </a:r>
          </a:p>
          <a:p>
            <a:pPr marL="342900" indent="-342900" algn="l">
              <a:buFont typeface="Arial" panose="020B0604020202020204" pitchFamily="34" charset="0"/>
              <a:buChar char="•"/>
            </a:pPr>
            <a:r>
              <a:rPr lang="en-GB" sz="2800" dirty="0">
                <a:solidFill>
                  <a:srgbClr val="536689"/>
                </a:solidFill>
                <a:latin typeface="Aptos" panose="020B0004020202020204" pitchFamily="34" charset="0"/>
              </a:rPr>
              <a:t>Working Together 2018 and 2023 give examples of children who may benefit from early help;</a:t>
            </a:r>
          </a:p>
          <a:p>
            <a:pPr marL="342900" indent="-342900" algn="l">
              <a:buFont typeface="Arial" panose="020B0604020202020204" pitchFamily="34" charset="0"/>
              <a:buChar char="•"/>
            </a:pPr>
            <a:r>
              <a:rPr lang="en-GB" sz="2800" dirty="0">
                <a:solidFill>
                  <a:srgbClr val="536689"/>
                </a:solidFill>
                <a:latin typeface="Aptos" panose="020B0004020202020204" pitchFamily="34" charset="0"/>
              </a:rPr>
              <a:t>What sort of issues might children be facing for the guidance to suggest early help interventions might be appropriate? </a:t>
            </a:r>
          </a:p>
          <a:p>
            <a:endParaRPr lang="en-GB" dirty="0"/>
          </a:p>
        </p:txBody>
      </p:sp>
    </p:spTree>
    <p:extLst>
      <p:ext uri="{BB962C8B-B14F-4D97-AF65-F5344CB8AC3E}">
        <p14:creationId xmlns:p14="http://schemas.microsoft.com/office/powerpoint/2010/main" val="341141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9AC1-3EE6-57A4-4D82-97E0A679ABB7}"/>
              </a:ext>
            </a:extLst>
          </p:cNvPr>
          <p:cNvSpPr txBox="1">
            <a:spLocks/>
          </p:cNvSpPr>
          <p:nvPr/>
        </p:nvSpPr>
        <p:spPr>
          <a:xfrm>
            <a:off x="-1366464" y="0"/>
            <a:ext cx="6824609"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Early Help</a:t>
            </a:r>
          </a:p>
        </p:txBody>
      </p:sp>
      <p:sp>
        <p:nvSpPr>
          <p:cNvPr id="3" name="Content Placeholder 2">
            <a:extLst>
              <a:ext uri="{FF2B5EF4-FFF2-40B4-BE49-F238E27FC236}">
                <a16:creationId xmlns:a16="http://schemas.microsoft.com/office/drawing/2014/main" id="{468A6B6A-6FCE-E291-6A23-F364CB9264A6}"/>
              </a:ext>
            </a:extLst>
          </p:cNvPr>
          <p:cNvSpPr txBox="1">
            <a:spLocks/>
          </p:cNvSpPr>
          <p:nvPr/>
        </p:nvSpPr>
        <p:spPr>
          <a:xfrm>
            <a:off x="0" y="1272291"/>
            <a:ext cx="11763910" cy="5585709"/>
          </a:xfrm>
          <a:prstGeom prst="rect">
            <a:avLst/>
          </a:prstGeom>
        </p:spPr>
        <p:txBody>
          <a:bodyPr vert="horz" lIns="540000" tIns="45720" rIns="54000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200" dirty="0">
                <a:solidFill>
                  <a:srgbClr val="536689"/>
                </a:solidFill>
                <a:latin typeface="Aptos" panose="020B0004020202020204" pitchFamily="34" charset="0"/>
              </a:rPr>
              <a:t>WT 2018 and 2023 gives examples of children who may benefit from early help, including: </a:t>
            </a:r>
          </a:p>
          <a:p>
            <a:pPr marL="800100" lvl="1" indent="-342900" algn="l">
              <a:buFont typeface="Courier New" panose="02070309020205020404" pitchFamily="49" charset="0"/>
              <a:buChar char="o"/>
            </a:pPr>
            <a:r>
              <a:rPr lang="en-GB" sz="2200" dirty="0">
                <a:solidFill>
                  <a:srgbClr val="536689"/>
                </a:solidFill>
                <a:latin typeface="Aptos" panose="020B0004020202020204" pitchFamily="34" charset="0"/>
              </a:rPr>
              <a:t>Children with disabilities, special educational needs or who have mental health needs;</a:t>
            </a:r>
          </a:p>
          <a:p>
            <a:pPr marL="800100" lvl="1" indent="-342900" algn="l">
              <a:buFont typeface="Courier New" panose="02070309020205020404" pitchFamily="49" charset="0"/>
              <a:buChar char="o"/>
            </a:pPr>
            <a:r>
              <a:rPr lang="en-GB" sz="2200" dirty="0">
                <a:solidFill>
                  <a:srgbClr val="536689"/>
                </a:solidFill>
                <a:latin typeface="Aptos" panose="020B0004020202020204" pitchFamily="34" charset="0"/>
              </a:rPr>
              <a:t>Children showing signs of being drawn into criminal activities including radicalisation, county lines, serious youth violence and knife crime;</a:t>
            </a:r>
          </a:p>
          <a:p>
            <a:pPr marL="800100" lvl="1" indent="-342900" algn="l">
              <a:buFont typeface="Courier New" panose="02070309020205020404" pitchFamily="49" charset="0"/>
              <a:buChar char="o"/>
            </a:pPr>
            <a:r>
              <a:rPr lang="en-GB" sz="2200" dirty="0">
                <a:solidFill>
                  <a:srgbClr val="536689"/>
                </a:solidFill>
                <a:latin typeface="Aptos" panose="020B0004020202020204" pitchFamily="34" charset="0"/>
              </a:rPr>
              <a:t>Children at risk of trafficking, modern day slavery, criminal or sexual exploitation;</a:t>
            </a:r>
          </a:p>
          <a:p>
            <a:pPr marL="800100" lvl="1" indent="-342900" algn="l">
              <a:buFont typeface="Courier New" panose="02070309020205020404" pitchFamily="49" charset="0"/>
              <a:buChar char="o"/>
            </a:pPr>
            <a:r>
              <a:rPr lang="en-GB" sz="2200" dirty="0">
                <a:solidFill>
                  <a:srgbClr val="536689"/>
                </a:solidFill>
                <a:latin typeface="Aptos" panose="020B0004020202020204" pitchFamily="34" charset="0"/>
              </a:rPr>
              <a:t>Those who have family circumstances that pose challenges including drug &amp; alcohol misuse, domestic abuse and parental mental health issues;</a:t>
            </a:r>
          </a:p>
          <a:p>
            <a:pPr marL="800100" lvl="1" indent="-342900" algn="l">
              <a:buFont typeface="Courier New" panose="02070309020205020404" pitchFamily="49" charset="0"/>
              <a:buChar char="o"/>
            </a:pPr>
            <a:r>
              <a:rPr lang="en-GB" sz="2200" dirty="0">
                <a:solidFill>
                  <a:srgbClr val="536689"/>
                </a:solidFill>
                <a:latin typeface="Aptos" panose="020B0004020202020204" pitchFamily="34" charset="0"/>
              </a:rPr>
              <a:t>Young people misusing drugs or alcohol themselves; </a:t>
            </a:r>
          </a:p>
          <a:p>
            <a:pPr marL="800100" lvl="1" indent="-342900" algn="l">
              <a:buFont typeface="Courier New" panose="02070309020205020404" pitchFamily="49" charset="0"/>
              <a:buChar char="o"/>
            </a:pPr>
            <a:r>
              <a:rPr lang="en-GB" sz="2200" dirty="0">
                <a:solidFill>
                  <a:srgbClr val="536689"/>
                </a:solidFill>
                <a:latin typeface="Aptos" panose="020B0004020202020204" pitchFamily="34" charset="0"/>
              </a:rPr>
              <a:t>Those who are persistently absent from education, including persistent absences for part of the school day;</a:t>
            </a:r>
          </a:p>
          <a:p>
            <a:pPr marL="800100" lvl="1" indent="-342900" algn="l">
              <a:buFont typeface="Courier New" panose="02070309020205020404" pitchFamily="49" charset="0"/>
              <a:buChar char="o"/>
            </a:pPr>
            <a:r>
              <a:rPr lang="en-GB" sz="2200" dirty="0">
                <a:solidFill>
                  <a:srgbClr val="536689"/>
                </a:solidFill>
                <a:latin typeface="Aptos" panose="020B0004020202020204" pitchFamily="34" charset="0"/>
              </a:rPr>
              <a:t>Has multiple suspensions and is at risk of or has been permanently excluded.</a:t>
            </a:r>
          </a:p>
          <a:p>
            <a:pPr marL="342900" indent="-342900" algn="l">
              <a:buFont typeface="Arial" panose="020B0604020202020204" pitchFamily="34" charset="0"/>
              <a:buChar char="•"/>
            </a:pPr>
            <a:r>
              <a:rPr lang="en-GB" sz="2200" dirty="0">
                <a:solidFill>
                  <a:srgbClr val="536689"/>
                </a:solidFill>
                <a:latin typeface="Aptos" panose="020B0004020202020204" pitchFamily="34" charset="0"/>
              </a:rPr>
              <a:t>Why do we think these issues are considered potentially appropriate for an early help response? </a:t>
            </a:r>
          </a:p>
          <a:p>
            <a:pPr lvl="1"/>
            <a:endParaRPr lang="en-GB" dirty="0"/>
          </a:p>
          <a:p>
            <a:endParaRPr lang="en-GB" dirty="0"/>
          </a:p>
        </p:txBody>
      </p:sp>
    </p:spTree>
    <p:extLst>
      <p:ext uri="{BB962C8B-B14F-4D97-AF65-F5344CB8AC3E}">
        <p14:creationId xmlns:p14="http://schemas.microsoft.com/office/powerpoint/2010/main" val="103135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8D7C-6DD5-D4F7-FE0C-64094CB3FE22}"/>
              </a:ext>
            </a:extLst>
          </p:cNvPr>
          <p:cNvSpPr txBox="1">
            <a:spLocks/>
          </p:cNvSpPr>
          <p:nvPr/>
        </p:nvSpPr>
        <p:spPr>
          <a:xfrm>
            <a:off x="-489265" y="0"/>
            <a:ext cx="10813183" cy="939574"/>
          </a:xfrm>
          <a:prstGeom prst="rect">
            <a:avLst/>
          </a:prstGeom>
        </p:spPr>
        <p:txBody>
          <a:bodyPr vert="horz" lIns="540000" tIns="45720" rIns="91440" bIns="45720" rtlCol="0" anchor="b">
            <a:normAutofit fontScale="77500" lnSpcReduction="20000"/>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How does the 1989 Children Act define a Child in Need and a Child in Need of Protection?</a:t>
            </a:r>
          </a:p>
        </p:txBody>
      </p:sp>
      <p:sp>
        <p:nvSpPr>
          <p:cNvPr id="3" name="Content Placeholder 2">
            <a:extLst>
              <a:ext uri="{FF2B5EF4-FFF2-40B4-BE49-F238E27FC236}">
                <a16:creationId xmlns:a16="http://schemas.microsoft.com/office/drawing/2014/main" id="{ECE2F655-7084-1CAD-C72E-1E40233731F8}"/>
              </a:ext>
            </a:extLst>
          </p:cNvPr>
          <p:cNvSpPr txBox="1">
            <a:spLocks/>
          </p:cNvSpPr>
          <p:nvPr/>
        </p:nvSpPr>
        <p:spPr>
          <a:xfrm>
            <a:off x="920393" y="2056242"/>
            <a:ext cx="10515600" cy="2398605"/>
          </a:xfrm>
          <a:prstGeom prst="rect">
            <a:avLst/>
          </a:prstGeom>
        </p:spPr>
        <p:txBody>
          <a:bodyPr vert="horz" lIns="540000" tIns="45720" rIns="54000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3200" dirty="0">
                <a:solidFill>
                  <a:srgbClr val="536689"/>
                </a:solidFill>
                <a:latin typeface="Aptos" panose="020B0004020202020204" pitchFamily="34" charset="0"/>
              </a:rPr>
              <a:t>These are defined in the 1989 Children Act: </a:t>
            </a:r>
          </a:p>
          <a:p>
            <a:pPr marL="800100" lvl="1" indent="-342900" algn="l">
              <a:buFont typeface="Courier New" panose="02070309020205020404" pitchFamily="49" charset="0"/>
              <a:buChar char="o"/>
            </a:pPr>
            <a:r>
              <a:rPr lang="en-GB" sz="2800" dirty="0">
                <a:solidFill>
                  <a:srgbClr val="536689"/>
                </a:solidFill>
                <a:latin typeface="Aptos" panose="020B0004020202020204" pitchFamily="34" charset="0"/>
              </a:rPr>
              <a:t>S.17 of the Children Act 1989 defines a child in need</a:t>
            </a:r>
          </a:p>
          <a:p>
            <a:pPr marL="800100" lvl="1" indent="-342900" algn="l">
              <a:buFont typeface="Courier New" panose="02070309020205020404" pitchFamily="49" charset="0"/>
              <a:buChar char="o"/>
            </a:pPr>
            <a:r>
              <a:rPr lang="en-GB" sz="2800" dirty="0">
                <a:solidFill>
                  <a:srgbClr val="536689"/>
                </a:solidFill>
                <a:latin typeface="Aptos" panose="020B0004020202020204" pitchFamily="34" charset="0"/>
              </a:rPr>
              <a:t>S.47 of the Children Act 1989 defines a child in need of protection</a:t>
            </a:r>
          </a:p>
          <a:p>
            <a:pPr marL="342900" indent="-342900" algn="l">
              <a:buFont typeface="Arial" panose="020B0604020202020204" pitchFamily="34" charset="0"/>
              <a:buChar char="•"/>
            </a:pPr>
            <a:r>
              <a:rPr lang="en-GB" sz="3200" dirty="0">
                <a:solidFill>
                  <a:srgbClr val="536689"/>
                </a:solidFill>
                <a:latin typeface="Aptos" panose="020B0004020202020204" pitchFamily="34" charset="0"/>
              </a:rPr>
              <a:t>How does the law define them? </a:t>
            </a:r>
          </a:p>
        </p:txBody>
      </p:sp>
    </p:spTree>
    <p:extLst>
      <p:ext uri="{BB962C8B-B14F-4D97-AF65-F5344CB8AC3E}">
        <p14:creationId xmlns:p14="http://schemas.microsoft.com/office/powerpoint/2010/main" val="334213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9E498-EB3A-297D-B074-5DA712309386}"/>
              </a:ext>
            </a:extLst>
          </p:cNvPr>
          <p:cNvSpPr txBox="1">
            <a:spLocks/>
          </p:cNvSpPr>
          <p:nvPr/>
        </p:nvSpPr>
        <p:spPr>
          <a:xfrm>
            <a:off x="-1246292" y="-78830"/>
            <a:ext cx="10515600"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The Law: Children Act 1989</a:t>
            </a:r>
          </a:p>
        </p:txBody>
      </p:sp>
      <p:sp>
        <p:nvSpPr>
          <p:cNvPr id="3" name="Content Placeholder 2">
            <a:extLst>
              <a:ext uri="{FF2B5EF4-FFF2-40B4-BE49-F238E27FC236}">
                <a16:creationId xmlns:a16="http://schemas.microsoft.com/office/drawing/2014/main" id="{9E32C545-0F8C-535E-6829-88B70F9A02D7}"/>
              </a:ext>
            </a:extLst>
          </p:cNvPr>
          <p:cNvSpPr txBox="1">
            <a:spLocks/>
          </p:cNvSpPr>
          <p:nvPr/>
        </p:nvSpPr>
        <p:spPr>
          <a:xfrm>
            <a:off x="-277585" y="1006867"/>
            <a:ext cx="12747170" cy="6352922"/>
          </a:xfrm>
          <a:prstGeom prst="rect">
            <a:avLst/>
          </a:prstGeom>
        </p:spPr>
        <p:txBody>
          <a:bodyPr vert="horz" lIns="540000" tIns="45720" rIns="54000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GB" sz="2000" dirty="0">
                <a:solidFill>
                  <a:srgbClr val="536689"/>
                </a:solidFill>
                <a:latin typeface="Aptos" panose="020B0004020202020204" pitchFamily="34" charset="0"/>
              </a:rPr>
              <a:t>A child shall be taken to be in need [s.17] if:</a:t>
            </a:r>
          </a:p>
          <a:p>
            <a:pPr marL="742950" lvl="1" indent="-285750" algn="l">
              <a:buFont typeface="Courier New" panose="02070309020205020404" pitchFamily="49" charset="0"/>
              <a:buChar char="o"/>
            </a:pPr>
            <a:r>
              <a:rPr lang="en-GB" dirty="0">
                <a:solidFill>
                  <a:srgbClr val="536689"/>
                </a:solidFill>
                <a:latin typeface="Aptos" panose="020B0004020202020204" pitchFamily="34" charset="0"/>
              </a:rPr>
              <a:t>[a] s/he is unlikely to achieve or maintain or to have the opportunity of achieving or maintaining a reasonable standard of health or development;</a:t>
            </a:r>
          </a:p>
          <a:p>
            <a:pPr marL="742950" lvl="1" indent="-285750" algn="l">
              <a:buFont typeface="Courier New" panose="02070309020205020404" pitchFamily="49" charset="0"/>
              <a:buChar char="o"/>
            </a:pPr>
            <a:r>
              <a:rPr lang="en-GB" dirty="0">
                <a:solidFill>
                  <a:srgbClr val="536689"/>
                </a:solidFill>
                <a:latin typeface="Aptos" panose="020B0004020202020204" pitchFamily="34" charset="0"/>
              </a:rPr>
              <a:t>[b] her/his health or development is likely to be significantly impaired, or further impaired, without the provision for her/him of such services, or</a:t>
            </a:r>
          </a:p>
          <a:p>
            <a:pPr marL="742950" lvl="1" indent="-285750" algn="l">
              <a:buFont typeface="Courier New" panose="02070309020205020404" pitchFamily="49" charset="0"/>
              <a:buChar char="o"/>
            </a:pPr>
            <a:r>
              <a:rPr lang="en-GB" dirty="0">
                <a:solidFill>
                  <a:srgbClr val="536689"/>
                </a:solidFill>
                <a:latin typeface="Aptos" panose="020B0004020202020204" pitchFamily="34" charset="0"/>
              </a:rPr>
              <a:t>[c] s/he is disabled.</a:t>
            </a:r>
          </a:p>
          <a:p>
            <a:pPr marL="285750" indent="-285750" algn="l">
              <a:buFont typeface="Arial" panose="020B0604020202020204" pitchFamily="34" charset="0"/>
              <a:buChar char="•"/>
            </a:pPr>
            <a:r>
              <a:rPr lang="en-GB" sz="2000" dirty="0">
                <a:solidFill>
                  <a:srgbClr val="536689"/>
                </a:solidFill>
                <a:latin typeface="Aptos" panose="020B0004020202020204" pitchFamily="34" charset="0"/>
              </a:rPr>
              <a:t>Local authority duty to investigate [s.47]</a:t>
            </a:r>
          </a:p>
          <a:p>
            <a:pPr lvl="1" algn="l"/>
            <a:r>
              <a:rPr lang="en-GB" dirty="0">
                <a:solidFill>
                  <a:srgbClr val="536689"/>
                </a:solidFill>
                <a:latin typeface="Aptos" panose="020B0004020202020204" pitchFamily="34" charset="0"/>
              </a:rPr>
              <a:t>Where a local authority are informed that a child who lives or is found in their area: </a:t>
            </a:r>
          </a:p>
          <a:p>
            <a:pPr marL="742950" lvl="1" indent="-285750" algn="l">
              <a:buFont typeface="Courier New" panose="02070309020205020404" pitchFamily="49" charset="0"/>
              <a:buChar char="o"/>
            </a:pPr>
            <a:r>
              <a:rPr lang="en-GB" dirty="0">
                <a:solidFill>
                  <a:srgbClr val="536689"/>
                </a:solidFill>
                <a:latin typeface="Aptos" panose="020B0004020202020204" pitchFamily="34" charset="0"/>
              </a:rPr>
              <a:t>[a] i) Is the subject of an emergency protection order, or;</a:t>
            </a:r>
          </a:p>
          <a:p>
            <a:pPr lvl="1" algn="l"/>
            <a:r>
              <a:rPr lang="en-GB" dirty="0">
                <a:solidFill>
                  <a:srgbClr val="536689"/>
                </a:solidFill>
                <a:latin typeface="Aptos" panose="020B0004020202020204" pitchFamily="34" charset="0"/>
              </a:rPr>
              <a:t>           ii) is in police protection</a:t>
            </a:r>
          </a:p>
          <a:p>
            <a:pPr marL="742950" lvl="1" indent="-285750" algn="l">
              <a:buFont typeface="Courier New" panose="02070309020205020404" pitchFamily="49" charset="0"/>
              <a:buChar char="o"/>
            </a:pPr>
            <a:r>
              <a:rPr lang="en-GB" dirty="0">
                <a:solidFill>
                  <a:srgbClr val="536689"/>
                </a:solidFill>
                <a:latin typeface="Aptos" panose="020B0004020202020204" pitchFamily="34" charset="0"/>
              </a:rPr>
              <a:t>[b] have reasonable cause to suspect that a child who lives, or is found, in their area is suffering, or is likely to suffer, significant harm,</a:t>
            </a:r>
          </a:p>
          <a:p>
            <a:pPr lvl="1" algn="l"/>
            <a:r>
              <a:rPr lang="en-GB" dirty="0">
                <a:solidFill>
                  <a:srgbClr val="536689"/>
                </a:solidFill>
                <a:latin typeface="Aptos" panose="020B0004020202020204" pitchFamily="34" charset="0"/>
              </a:rPr>
              <a:t>the authority shall make, or cause to be made, such enquiries as they consider necessary to enable them to decide whether they should take any action to safeguard or promote the child’s welfare.</a:t>
            </a:r>
          </a:p>
          <a:p>
            <a:pPr marL="285750" indent="-285750" algn="l">
              <a:buFont typeface="Arial" panose="020B0604020202020204" pitchFamily="34" charset="0"/>
              <a:buChar char="•"/>
            </a:pPr>
            <a:r>
              <a:rPr lang="en-GB" sz="2000" dirty="0">
                <a:solidFill>
                  <a:srgbClr val="536689"/>
                </a:solidFill>
                <a:latin typeface="Aptos" panose="020B0004020202020204" pitchFamily="34" charset="0"/>
              </a:rPr>
              <a:t>The Act also says that the local authority should ascertain the wishes and feelings of the child about actions they are considering in respect of protection for the child, in accordance with their age and understanding and so far as is in accordance with the child’s welfare;</a:t>
            </a:r>
          </a:p>
        </p:txBody>
      </p:sp>
    </p:spTree>
    <p:extLst>
      <p:ext uri="{BB962C8B-B14F-4D97-AF65-F5344CB8AC3E}">
        <p14:creationId xmlns:p14="http://schemas.microsoft.com/office/powerpoint/2010/main" val="3850968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76CB-39EE-FDD3-2FD9-F5B5E0F81CCC}"/>
              </a:ext>
            </a:extLst>
          </p:cNvPr>
          <p:cNvSpPr txBox="1">
            <a:spLocks/>
          </p:cNvSpPr>
          <p:nvPr/>
        </p:nvSpPr>
        <p:spPr>
          <a:xfrm>
            <a:off x="-164771" y="-99378"/>
            <a:ext cx="10515600"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Sections 17 &amp; 47 of the Children Act</a:t>
            </a:r>
          </a:p>
        </p:txBody>
      </p:sp>
      <p:sp>
        <p:nvSpPr>
          <p:cNvPr id="3" name="Content Placeholder 2">
            <a:extLst>
              <a:ext uri="{FF2B5EF4-FFF2-40B4-BE49-F238E27FC236}">
                <a16:creationId xmlns:a16="http://schemas.microsoft.com/office/drawing/2014/main" id="{05BA8D7C-2175-2241-0590-3D6396A6053E}"/>
              </a:ext>
            </a:extLst>
          </p:cNvPr>
          <p:cNvSpPr txBox="1">
            <a:spLocks/>
          </p:cNvSpPr>
          <p:nvPr/>
        </p:nvSpPr>
        <p:spPr>
          <a:xfrm>
            <a:off x="1138019" y="1681537"/>
            <a:ext cx="9428567" cy="4724400"/>
          </a:xfrm>
          <a:prstGeom prst="rect">
            <a:avLst/>
          </a:prstGeom>
        </p:spPr>
        <p:txBody>
          <a:bodyPr vert="horz" lIns="540000" tIns="45720" rIns="54000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800" dirty="0">
                <a:solidFill>
                  <a:srgbClr val="536689"/>
                </a:solidFill>
                <a:latin typeface="Aptos" panose="020B0004020202020204" pitchFamily="34" charset="0"/>
              </a:rPr>
              <a:t>Section 17B – A child shall be taken to be in need if:</a:t>
            </a:r>
          </a:p>
          <a:p>
            <a:pPr marL="914400" lvl="1" indent="-457200" algn="l">
              <a:buFont typeface="Courier New" panose="02070309020205020404" pitchFamily="49" charset="0"/>
              <a:buChar char="o"/>
            </a:pPr>
            <a:r>
              <a:rPr lang="en-US" sz="2800" dirty="0">
                <a:solidFill>
                  <a:srgbClr val="536689"/>
                </a:solidFill>
                <a:latin typeface="Aptos" panose="020B0004020202020204" pitchFamily="34" charset="0"/>
              </a:rPr>
              <a:t>(b) her/his health or development is likely to be significantly impaired, or further impaired, without the provision for her/him of such services</a:t>
            </a:r>
          </a:p>
          <a:p>
            <a:pPr marL="457200" indent="-457200" algn="l">
              <a:buFont typeface="Arial" panose="020B0604020202020204" pitchFamily="34" charset="0"/>
              <a:buChar char="•"/>
            </a:pPr>
            <a:r>
              <a:rPr lang="en-US" sz="2800" dirty="0">
                <a:solidFill>
                  <a:srgbClr val="536689"/>
                </a:solidFill>
                <a:latin typeface="Aptos" panose="020B0004020202020204" pitchFamily="34" charset="0"/>
              </a:rPr>
              <a:t>If significant impairment is Child in Need, how can this be differentiated from child protection - s.47?</a:t>
            </a:r>
          </a:p>
          <a:p>
            <a:pPr algn="l"/>
            <a:endParaRPr lang="en-US" sz="2800" dirty="0">
              <a:solidFill>
                <a:srgbClr val="536689"/>
              </a:solidFill>
              <a:latin typeface="Aptos" panose="020B0004020202020204" pitchFamily="34" charset="0"/>
            </a:endParaRPr>
          </a:p>
          <a:p>
            <a:pPr algn="l"/>
            <a:r>
              <a:rPr lang="en-US" sz="2800" dirty="0">
                <a:solidFill>
                  <a:srgbClr val="536689"/>
                </a:solidFill>
                <a:latin typeface="Aptos" panose="020B0004020202020204" pitchFamily="34" charset="0"/>
              </a:rPr>
              <a:t>The word </a:t>
            </a:r>
            <a:r>
              <a:rPr lang="en-US" sz="2800" b="1" dirty="0">
                <a:solidFill>
                  <a:srgbClr val="536689"/>
                </a:solidFill>
                <a:latin typeface="Aptos" panose="020B0004020202020204" pitchFamily="34" charset="0"/>
              </a:rPr>
              <a:t>‘Risk’ </a:t>
            </a:r>
            <a:r>
              <a:rPr lang="en-US" sz="2800" dirty="0">
                <a:solidFill>
                  <a:srgbClr val="536689"/>
                </a:solidFill>
                <a:latin typeface="Aptos" panose="020B0004020202020204" pitchFamily="34" charset="0"/>
              </a:rPr>
              <a:t>does not appear anywhere in the Children Act….</a:t>
            </a:r>
            <a:endParaRPr lang="en-GB" sz="2800" dirty="0">
              <a:solidFill>
                <a:srgbClr val="536689"/>
              </a:solidFill>
              <a:latin typeface="Aptos" panose="020B0004020202020204" pitchFamily="34" charset="0"/>
            </a:endParaRPr>
          </a:p>
        </p:txBody>
      </p:sp>
    </p:spTree>
    <p:extLst>
      <p:ext uri="{BB962C8B-B14F-4D97-AF65-F5344CB8AC3E}">
        <p14:creationId xmlns:p14="http://schemas.microsoft.com/office/powerpoint/2010/main" val="215561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F0A1-2385-4C47-4B7A-B1988F2A44A1}"/>
              </a:ext>
            </a:extLst>
          </p:cNvPr>
          <p:cNvSpPr txBox="1">
            <a:spLocks/>
          </p:cNvSpPr>
          <p:nvPr/>
        </p:nvSpPr>
        <p:spPr>
          <a:xfrm>
            <a:off x="-126409" y="0"/>
            <a:ext cx="10515600"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Sections 17 &amp; 47 of the Children Act</a:t>
            </a:r>
          </a:p>
        </p:txBody>
      </p:sp>
      <p:sp>
        <p:nvSpPr>
          <p:cNvPr id="3" name="Content Placeholder 2">
            <a:extLst>
              <a:ext uri="{FF2B5EF4-FFF2-40B4-BE49-F238E27FC236}">
                <a16:creationId xmlns:a16="http://schemas.microsoft.com/office/drawing/2014/main" id="{04DCBD6B-AA15-9F00-A396-573046FD1361}"/>
              </a:ext>
            </a:extLst>
          </p:cNvPr>
          <p:cNvSpPr txBox="1">
            <a:spLocks/>
          </p:cNvSpPr>
          <p:nvPr/>
        </p:nvSpPr>
        <p:spPr>
          <a:xfrm>
            <a:off x="629859" y="1302533"/>
            <a:ext cx="10932281" cy="5283498"/>
          </a:xfrm>
          <a:prstGeom prst="rect">
            <a:avLst/>
          </a:prstGeom>
        </p:spPr>
        <p:txBody>
          <a:bodyPr vert="horz" wrap="square" lIns="540000" tIns="45720" rIns="54000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200" dirty="0">
                <a:solidFill>
                  <a:srgbClr val="536689"/>
                </a:solidFill>
                <a:latin typeface="Aptos" panose="020B0004020202020204" pitchFamily="34" charset="0"/>
              </a:rPr>
              <a:t>Legislation is drafted very carefully, and wording used deliberately:</a:t>
            </a:r>
          </a:p>
          <a:p>
            <a:pPr marL="342900" indent="-342900" algn="l">
              <a:buFont typeface="Arial" panose="020B0604020202020204" pitchFamily="34" charset="0"/>
              <a:buChar char="•"/>
            </a:pPr>
            <a:r>
              <a:rPr lang="en-GB" sz="2200" dirty="0">
                <a:solidFill>
                  <a:srgbClr val="536689"/>
                </a:solidFill>
                <a:latin typeface="Aptos" panose="020B0004020202020204" pitchFamily="34" charset="0"/>
              </a:rPr>
              <a:t>Definition of ‘to impair’ is:</a:t>
            </a:r>
          </a:p>
          <a:p>
            <a:pPr marL="742950" lvl="1" indent="-285750" algn="l">
              <a:buFont typeface="Courier New" panose="02070309020205020404" pitchFamily="49" charset="0"/>
              <a:buChar char="o"/>
            </a:pPr>
            <a:r>
              <a:rPr lang="en-GB" sz="2200" dirty="0">
                <a:solidFill>
                  <a:srgbClr val="536689"/>
                </a:solidFill>
                <a:latin typeface="Aptos" panose="020B0004020202020204" pitchFamily="34" charset="0"/>
              </a:rPr>
              <a:t>to make worse, to diminish functioning or ability.</a:t>
            </a:r>
          </a:p>
          <a:p>
            <a:pPr marL="342900" indent="-342900" algn="l">
              <a:buFont typeface="Arial" panose="020B0604020202020204" pitchFamily="34" charset="0"/>
              <a:buChar char="•"/>
            </a:pPr>
            <a:r>
              <a:rPr lang="en-GB" sz="2200" dirty="0">
                <a:solidFill>
                  <a:srgbClr val="536689"/>
                </a:solidFill>
                <a:latin typeface="Aptos" panose="020B0004020202020204" pitchFamily="34" charset="0"/>
              </a:rPr>
              <a:t>Definition of ‘to harm’ is:</a:t>
            </a:r>
          </a:p>
          <a:p>
            <a:pPr marL="742950" lvl="1" indent="-285750" algn="l">
              <a:buFont typeface="Courier New" panose="02070309020205020404" pitchFamily="49" charset="0"/>
              <a:buChar char="o"/>
            </a:pPr>
            <a:r>
              <a:rPr lang="en-GB" sz="2200" dirty="0">
                <a:solidFill>
                  <a:srgbClr val="536689"/>
                </a:solidFill>
                <a:latin typeface="Aptos" panose="020B0004020202020204" pitchFamily="34" charset="0"/>
              </a:rPr>
              <a:t>to deliberately inflict injury, suffering, distress or damage.</a:t>
            </a:r>
          </a:p>
          <a:p>
            <a:pPr marL="342900" indent="-342900" algn="l">
              <a:buFont typeface="Arial" panose="020B0604020202020204" pitchFamily="34" charset="0"/>
              <a:buChar char="•"/>
            </a:pPr>
            <a:r>
              <a:rPr lang="en-GB" sz="2200" dirty="0">
                <a:solidFill>
                  <a:srgbClr val="536689"/>
                </a:solidFill>
                <a:latin typeface="Aptos" panose="020B0004020202020204" pitchFamily="34" charset="0"/>
              </a:rPr>
              <a:t>This distinction is particularly helpful when thinking about the appropriate initial response where a child may be suffering significant impairment or significant harm, but is likely to be less so where we have been engaged supporting families over the longer term;</a:t>
            </a:r>
          </a:p>
          <a:p>
            <a:pPr marL="342900" indent="-342900" algn="l">
              <a:buFont typeface="Arial" panose="020B0604020202020204" pitchFamily="34" charset="0"/>
              <a:buChar char="•"/>
            </a:pPr>
            <a:r>
              <a:rPr lang="en-GB" sz="2200" dirty="0">
                <a:solidFill>
                  <a:srgbClr val="536689"/>
                </a:solidFill>
                <a:latin typeface="Aptos" panose="020B0004020202020204" pitchFamily="34" charset="0"/>
              </a:rPr>
              <a:t>Strengths-based practice means intervening at the lowest appropriate level: if additional concerns are identified, s.47 enquiries can always be instigated at a later date;</a:t>
            </a:r>
          </a:p>
          <a:p>
            <a:pPr marL="342900" indent="-342900" algn="l">
              <a:buFont typeface="Arial" panose="020B0604020202020204" pitchFamily="34" charset="0"/>
              <a:buChar char="•"/>
            </a:pPr>
            <a:r>
              <a:rPr lang="en-GB" sz="2200" dirty="0">
                <a:solidFill>
                  <a:srgbClr val="536689"/>
                </a:solidFill>
                <a:latin typeface="Aptos" panose="020B0004020202020204" pitchFamily="34" charset="0"/>
              </a:rPr>
              <a:t>What are parental rights at s.17 and s.47? Do they differ?</a:t>
            </a:r>
          </a:p>
          <a:p>
            <a:endParaRPr lang="en-GB" dirty="0"/>
          </a:p>
        </p:txBody>
      </p:sp>
    </p:spTree>
    <p:extLst>
      <p:ext uri="{BB962C8B-B14F-4D97-AF65-F5344CB8AC3E}">
        <p14:creationId xmlns:p14="http://schemas.microsoft.com/office/powerpoint/2010/main" val="420062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12F9-B84B-CF7C-3C6F-AA20D2266D57}"/>
              </a:ext>
            </a:extLst>
          </p:cNvPr>
          <p:cNvSpPr txBox="1">
            <a:spLocks/>
          </p:cNvSpPr>
          <p:nvPr/>
        </p:nvSpPr>
        <p:spPr>
          <a:xfrm>
            <a:off x="-612047" y="0"/>
            <a:ext cx="11401012" cy="939574"/>
          </a:xfrm>
          <a:prstGeom prst="rect">
            <a:avLst/>
          </a:prstGeom>
        </p:spPr>
        <p:txBody>
          <a:bodyPr vert="horz" lIns="540000" tIns="45720" rIns="91440" bIns="45720" rtlCol="0" anchor="b">
            <a:normAutofit fontScale="77500" lnSpcReduction="20000"/>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Children Act 1989: Impairment, significant impairment, harm and strengths based practice</a:t>
            </a:r>
          </a:p>
        </p:txBody>
      </p:sp>
      <p:pic>
        <p:nvPicPr>
          <p:cNvPr id="3" name="Content Placeholder 8">
            <a:extLst>
              <a:ext uri="{FF2B5EF4-FFF2-40B4-BE49-F238E27FC236}">
                <a16:creationId xmlns:a16="http://schemas.microsoft.com/office/drawing/2014/main" id="{C3BF267B-8737-4D66-7F05-BE0EB987519B}"/>
              </a:ext>
            </a:extLst>
          </p:cNvPr>
          <p:cNvPicPr>
            <a:picLocks noChangeAspect="1"/>
          </p:cNvPicPr>
          <p:nvPr/>
        </p:nvPicPr>
        <p:blipFill>
          <a:blip r:embed="rId2"/>
          <a:stretch>
            <a:fillRect/>
          </a:stretch>
        </p:blipFill>
        <p:spPr>
          <a:xfrm>
            <a:off x="6488613" y="1401825"/>
            <a:ext cx="6882037" cy="4639733"/>
          </a:xfrm>
          <a:prstGeom prst="rect">
            <a:avLst/>
          </a:prstGeom>
        </p:spPr>
      </p:pic>
      <p:sp>
        <p:nvSpPr>
          <p:cNvPr id="4" name="Content Placeholder 4">
            <a:extLst>
              <a:ext uri="{FF2B5EF4-FFF2-40B4-BE49-F238E27FC236}">
                <a16:creationId xmlns:a16="http://schemas.microsoft.com/office/drawing/2014/main" id="{07F7138A-FA6A-4D8D-CA15-8DBFDB8CF9F8}"/>
              </a:ext>
            </a:extLst>
          </p:cNvPr>
          <p:cNvSpPr txBox="1">
            <a:spLocks/>
          </p:cNvSpPr>
          <p:nvPr/>
        </p:nvSpPr>
        <p:spPr>
          <a:xfrm>
            <a:off x="0" y="939574"/>
            <a:ext cx="7559040" cy="584085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8400" dirty="0">
              <a:solidFill>
                <a:srgbClr val="536689"/>
              </a:solidFill>
              <a:latin typeface="Aptos" panose="020B0004020202020204" pitchFamily="34" charset="0"/>
            </a:endParaRPr>
          </a:p>
          <a:p>
            <a:r>
              <a:rPr lang="en-GB" sz="8400" dirty="0">
                <a:solidFill>
                  <a:srgbClr val="536689"/>
                </a:solidFill>
                <a:latin typeface="Aptos" panose="020B0004020202020204" pitchFamily="34" charset="0"/>
              </a:rPr>
              <a:t>Child protection, s.47 threshold is where a child </a:t>
            </a:r>
            <a:r>
              <a:rPr lang="en-GB" sz="8400" b="1" dirty="0">
                <a:solidFill>
                  <a:srgbClr val="536689"/>
                </a:solidFill>
                <a:latin typeface="Aptos" panose="020B0004020202020204" pitchFamily="34" charset="0"/>
              </a:rPr>
              <a:t>is suffering or is likely to suffer significant harm</a:t>
            </a:r>
            <a:r>
              <a:rPr lang="en-GB" sz="8400" dirty="0">
                <a:solidFill>
                  <a:srgbClr val="536689"/>
                </a:solidFill>
                <a:latin typeface="Aptos" panose="020B0004020202020204" pitchFamily="34" charset="0"/>
              </a:rPr>
              <a:t>;</a:t>
            </a:r>
          </a:p>
          <a:p>
            <a:r>
              <a:rPr lang="en-GB" sz="8400" dirty="0">
                <a:solidFill>
                  <a:srgbClr val="536689"/>
                </a:solidFill>
                <a:latin typeface="Aptos" panose="020B0004020202020204" pitchFamily="34" charset="0"/>
              </a:rPr>
              <a:t>Engagement at all levels below care proceedings </a:t>
            </a:r>
            <a:r>
              <a:rPr lang="en-GB" sz="8400" b="1" dirty="0">
                <a:solidFill>
                  <a:srgbClr val="536689"/>
                </a:solidFill>
                <a:latin typeface="Aptos" panose="020B0004020202020204" pitchFamily="34" charset="0"/>
              </a:rPr>
              <a:t>requires consent and/or family agreement</a:t>
            </a:r>
            <a:r>
              <a:rPr lang="en-GB" sz="8400" dirty="0">
                <a:solidFill>
                  <a:srgbClr val="536689"/>
                </a:solidFill>
                <a:latin typeface="Aptos" panose="020B0004020202020204" pitchFamily="34" charset="0"/>
              </a:rPr>
              <a:t>; </a:t>
            </a:r>
          </a:p>
          <a:p>
            <a:r>
              <a:rPr lang="en-GB" sz="8400" dirty="0">
                <a:solidFill>
                  <a:srgbClr val="536689"/>
                </a:solidFill>
                <a:latin typeface="Aptos" panose="020B0004020202020204" pitchFamily="34" charset="0"/>
              </a:rPr>
              <a:t>Parents can decline services where their child is suffering significant impairment;</a:t>
            </a:r>
          </a:p>
          <a:p>
            <a:r>
              <a:rPr lang="en-GB" sz="8400" dirty="0">
                <a:solidFill>
                  <a:srgbClr val="536689"/>
                </a:solidFill>
                <a:latin typeface="Aptos" panose="020B0004020202020204" pitchFamily="34" charset="0"/>
              </a:rPr>
              <a:t>Declining services does not mean that the threshold for s.47 is met unless the child is likely to suffer or is suffering significant harm;</a:t>
            </a:r>
          </a:p>
          <a:p>
            <a:r>
              <a:rPr lang="en-GB" sz="8400" dirty="0">
                <a:solidFill>
                  <a:srgbClr val="536689"/>
                </a:solidFill>
                <a:latin typeface="Aptos" panose="020B0004020202020204" pitchFamily="34" charset="0"/>
              </a:rPr>
              <a:t>Making of court orders require several further tests including that taking action will be better for the child. This means that </a:t>
            </a:r>
            <a:r>
              <a:rPr lang="en-GB" sz="8400" b="1" dirty="0">
                <a:solidFill>
                  <a:srgbClr val="536689"/>
                </a:solidFill>
                <a:latin typeface="Aptos" panose="020B0004020202020204" pitchFamily="34" charset="0"/>
              </a:rPr>
              <a:t>refusal to engage at s.47 does not automatically result in threshold for a care or supervision order being met;</a:t>
            </a:r>
            <a:endParaRPr lang="en-GB" sz="8400" dirty="0">
              <a:solidFill>
                <a:srgbClr val="536689"/>
              </a:solidFill>
              <a:latin typeface="Aptos" panose="020B0004020202020204" pitchFamily="34" charset="0"/>
            </a:endParaRPr>
          </a:p>
          <a:p>
            <a:r>
              <a:rPr lang="en-US" sz="8400" dirty="0">
                <a:solidFill>
                  <a:srgbClr val="536689"/>
                </a:solidFill>
                <a:latin typeface="Aptos" panose="020B0004020202020204" pitchFamily="34" charset="0"/>
              </a:rPr>
              <a:t>S.14 of the Act requires local authorities to give due regard to a child’s wishes when determining what services to provide under section 17 and before making decisions about action to be taken to protect individual children under section 47;</a:t>
            </a:r>
            <a:endParaRPr lang="en-GB" sz="8400" dirty="0">
              <a:solidFill>
                <a:srgbClr val="536689"/>
              </a:solidFill>
              <a:latin typeface="Aptos" panose="020B0004020202020204" pitchFamily="34" charset="0"/>
            </a:endParaRPr>
          </a:p>
          <a:p>
            <a:r>
              <a:rPr lang="en-GB" sz="8400" dirty="0">
                <a:solidFill>
                  <a:srgbClr val="536689"/>
                </a:solidFill>
                <a:latin typeface="Aptos" panose="020B0004020202020204" pitchFamily="34" charset="0"/>
              </a:rPr>
              <a:t>Care proceedings are the </a:t>
            </a:r>
            <a:r>
              <a:rPr lang="en-GB" sz="8400" b="1" dirty="0">
                <a:solidFill>
                  <a:srgbClr val="536689"/>
                </a:solidFill>
                <a:latin typeface="Aptos" panose="020B0004020202020204" pitchFamily="34" charset="0"/>
              </a:rPr>
              <a:t>only area </a:t>
            </a:r>
            <a:r>
              <a:rPr lang="en-GB" sz="8400" dirty="0">
                <a:solidFill>
                  <a:srgbClr val="536689"/>
                </a:solidFill>
                <a:latin typeface="Aptos" panose="020B0004020202020204" pitchFamily="34" charset="0"/>
              </a:rPr>
              <a:t>in which local authorities have more power than others to intervene in family life. </a:t>
            </a:r>
          </a:p>
          <a:p>
            <a:endParaRPr lang="en-GB" sz="2900" dirty="0"/>
          </a:p>
        </p:txBody>
      </p:sp>
    </p:spTree>
    <p:extLst>
      <p:ext uri="{BB962C8B-B14F-4D97-AF65-F5344CB8AC3E}">
        <p14:creationId xmlns:p14="http://schemas.microsoft.com/office/powerpoint/2010/main" val="217482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3468-5491-26F6-026C-63A00536A18A}"/>
              </a:ext>
            </a:extLst>
          </p:cNvPr>
          <p:cNvSpPr txBox="1">
            <a:spLocks/>
          </p:cNvSpPr>
          <p:nvPr/>
        </p:nvSpPr>
        <p:spPr>
          <a:xfrm>
            <a:off x="-832207" y="-92467"/>
            <a:ext cx="8116768"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Practice Implications</a:t>
            </a:r>
          </a:p>
        </p:txBody>
      </p:sp>
      <p:sp>
        <p:nvSpPr>
          <p:cNvPr id="3" name="Content Placeholder 2">
            <a:extLst>
              <a:ext uri="{FF2B5EF4-FFF2-40B4-BE49-F238E27FC236}">
                <a16:creationId xmlns:a16="http://schemas.microsoft.com/office/drawing/2014/main" id="{49D79878-5289-396E-9530-EB6D2384DFB4}"/>
              </a:ext>
            </a:extLst>
          </p:cNvPr>
          <p:cNvSpPr txBox="1">
            <a:spLocks/>
          </p:cNvSpPr>
          <p:nvPr/>
        </p:nvSpPr>
        <p:spPr>
          <a:xfrm>
            <a:off x="-205484" y="986319"/>
            <a:ext cx="12311742" cy="5758665"/>
          </a:xfrm>
          <a:prstGeom prst="rect">
            <a:avLst/>
          </a:prstGeom>
        </p:spPr>
        <p:txBody>
          <a:bodyPr vert="horz" lIns="540000" tIns="45720" rIns="54000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solidFill>
                  <a:srgbClr val="536689"/>
                </a:solidFill>
                <a:latin typeface="Aptos" panose="020B0004020202020204" pitchFamily="34" charset="0"/>
              </a:rPr>
              <a:t>We all obviously want to ensure that children and young people do as well as they can;</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This requires building trust and offering support as appropriate;</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It highlights the importance of strengths-based approaches and working alongside parents, children and young people;</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Keeping Children Safe in Education 2023 says that schools and others must refer to WT 2023, which states:</a:t>
            </a:r>
          </a:p>
          <a:p>
            <a:pPr algn="l"/>
            <a:r>
              <a:rPr lang="en-GB" sz="1900" i="1" dirty="0">
                <a:solidFill>
                  <a:srgbClr val="536689"/>
                </a:solidFill>
                <a:latin typeface="Aptos" panose="020B0004020202020204" pitchFamily="34" charset="0"/>
              </a:rPr>
              <a:t>‘All practitioners should work in partnership with parents and carers as far as possible. Parents and carers need to understand what is happening and need to be supported to say what they think. </a:t>
            </a:r>
            <a:r>
              <a:rPr lang="en-GB" sz="1900" b="1" i="1" dirty="0">
                <a:solidFill>
                  <a:srgbClr val="536689"/>
                </a:solidFill>
                <a:latin typeface="Aptos" panose="020B0004020202020204" pitchFamily="34" charset="0"/>
              </a:rPr>
              <a:t>This is particularly important when there is reasonable cause to suspect that a child is suffering or is likely to suffer significant harm. </a:t>
            </a:r>
            <a:r>
              <a:rPr lang="en-GB" sz="1900" i="1" dirty="0">
                <a:solidFill>
                  <a:srgbClr val="536689"/>
                </a:solidFill>
                <a:latin typeface="Aptos" panose="020B0004020202020204" pitchFamily="34" charset="0"/>
              </a:rPr>
              <a:t>Working collaboratively will mean parents have the best chance of making changes and practitioners can make fair and accurate decisions about how to support children and keep them safe….’</a:t>
            </a:r>
          </a:p>
          <a:p>
            <a:pPr marL="800100" lvl="1" indent="-342900" algn="l">
              <a:buFont typeface="Courier New" panose="02070309020205020404" pitchFamily="49" charset="0"/>
              <a:buChar char="o"/>
            </a:pPr>
            <a:r>
              <a:rPr lang="en-GB" sz="2100" dirty="0">
                <a:solidFill>
                  <a:srgbClr val="536689"/>
                </a:solidFill>
                <a:latin typeface="Aptos" panose="020B0004020202020204" pitchFamily="34" charset="0"/>
              </a:rPr>
              <a:t>Use strengths-based approaches and explore with parents how using their strengths could support them to effect positive change;</a:t>
            </a:r>
          </a:p>
          <a:p>
            <a:pPr marL="800100" lvl="1" indent="-342900" algn="l">
              <a:buFont typeface="Courier New" panose="02070309020205020404" pitchFamily="49" charset="0"/>
              <a:buChar char="o"/>
            </a:pPr>
            <a:r>
              <a:rPr lang="en-GB" sz="2100" dirty="0">
                <a:solidFill>
                  <a:srgbClr val="536689"/>
                </a:solidFill>
                <a:latin typeface="Aptos" panose="020B0004020202020204" pitchFamily="34" charset="0"/>
              </a:rPr>
              <a:t>Enabling parents to participate in decision-making through a culture of ‘no surprises’, giving parents adequate preparation at every stage, signposting to support and helping parents to understand what the issues are, what decisions might be made and what needs to change, why and how, timescales and possible outcomes. </a:t>
            </a:r>
          </a:p>
          <a:p>
            <a:endParaRPr lang="en-GB" dirty="0"/>
          </a:p>
          <a:p>
            <a:endParaRPr lang="en-GB" dirty="0"/>
          </a:p>
        </p:txBody>
      </p:sp>
    </p:spTree>
    <p:extLst>
      <p:ext uri="{BB962C8B-B14F-4D97-AF65-F5344CB8AC3E}">
        <p14:creationId xmlns:p14="http://schemas.microsoft.com/office/powerpoint/2010/main" val="1194189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94D0-7A3E-71BA-D3ED-B298067A892E}"/>
              </a:ext>
            </a:extLst>
          </p:cNvPr>
          <p:cNvSpPr txBox="1">
            <a:spLocks/>
          </p:cNvSpPr>
          <p:nvPr/>
        </p:nvSpPr>
        <p:spPr>
          <a:xfrm>
            <a:off x="-393700" y="-88753"/>
            <a:ext cx="10877968" cy="939574"/>
          </a:xfrm>
          <a:prstGeom prst="rect">
            <a:avLst/>
          </a:prstGeom>
        </p:spPr>
        <p:txBody>
          <a:bodyPr vert="horz" lIns="540000" tIns="45720" rIns="91440" bIns="45720" rtlCol="0" anchor="b">
            <a:normAutofit fontScale="77500" lnSpcReduction="20000"/>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A note on the legal basis for information sharing</a:t>
            </a:r>
          </a:p>
        </p:txBody>
      </p:sp>
      <p:sp>
        <p:nvSpPr>
          <p:cNvPr id="3" name="Content Placeholder 2">
            <a:extLst>
              <a:ext uri="{FF2B5EF4-FFF2-40B4-BE49-F238E27FC236}">
                <a16:creationId xmlns:a16="http://schemas.microsoft.com/office/drawing/2014/main" id="{477757E3-610A-8DB3-662A-B2D3231FAF6F}"/>
              </a:ext>
            </a:extLst>
          </p:cNvPr>
          <p:cNvSpPr txBox="1">
            <a:spLocks/>
          </p:cNvSpPr>
          <p:nvPr/>
        </p:nvSpPr>
        <p:spPr>
          <a:xfrm>
            <a:off x="0" y="1455755"/>
            <a:ext cx="11952514" cy="4551424"/>
          </a:xfrm>
          <a:prstGeom prst="rect">
            <a:avLst/>
          </a:prstGeom>
        </p:spPr>
        <p:txBody>
          <a:bodyPr vert="horz" lIns="540000" tIns="45720" rIns="54000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solidFill>
                  <a:srgbClr val="536689"/>
                </a:solidFill>
                <a:latin typeface="Aptos" panose="020B0004020202020204" pitchFamily="34" charset="0"/>
              </a:rPr>
              <a:t>Latest guidance [May 2024] on information sharing clarifies the basis for sharing information about a child where the concern is about safeguarding is usually based on ‘legitimate interests’ rather than consent;</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If the issue is about seeking support for a family, then consent is more likely to be required and will form the legal basis;</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Either way, the most recent guidance is clear that:</a:t>
            </a:r>
          </a:p>
          <a:p>
            <a:pPr marL="800100" lvl="1" indent="-342900" algn="l">
              <a:buFont typeface="Courier New" panose="02070309020205020404" pitchFamily="49" charset="0"/>
              <a:buChar char="o"/>
            </a:pPr>
            <a:r>
              <a:rPr lang="en-GB" sz="2400" dirty="0">
                <a:solidFill>
                  <a:srgbClr val="536689"/>
                </a:solidFill>
                <a:latin typeface="Aptos" panose="020B0004020202020204" pitchFamily="34" charset="0"/>
              </a:rPr>
              <a:t>‘Trusted relationships are at the heart of working with children &amp; families…’</a:t>
            </a:r>
          </a:p>
          <a:p>
            <a:pPr marL="800100" lvl="1" indent="-342900" algn="l">
              <a:buFont typeface="Courier New" panose="02070309020205020404" pitchFamily="49" charset="0"/>
              <a:buChar char="o"/>
            </a:pPr>
            <a:r>
              <a:rPr lang="en-GB" sz="2400" dirty="0">
                <a:solidFill>
                  <a:srgbClr val="536689"/>
                </a:solidFill>
                <a:latin typeface="Aptos" panose="020B0004020202020204" pitchFamily="34" charset="0"/>
              </a:rPr>
              <a:t>‘If you have concerns about a child's safety or welfare […] being upfront, transparent and honest about your concerns can give children the confidence to open up. It may also increase a parent’s or carer’s willingness to engage with services that provide family support…’ </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So statutory guidance remains clear that we need to speak to families before referring, except in tightly defined and specific circumstances. </a:t>
            </a:r>
          </a:p>
        </p:txBody>
      </p:sp>
    </p:spTree>
    <p:extLst>
      <p:ext uri="{BB962C8B-B14F-4D97-AF65-F5344CB8AC3E}">
        <p14:creationId xmlns:p14="http://schemas.microsoft.com/office/powerpoint/2010/main" val="398320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83B062-EC6D-9498-F49A-DD110C47E67E}"/>
              </a:ext>
            </a:extLst>
          </p:cNvPr>
          <p:cNvSpPr txBox="1"/>
          <p:nvPr/>
        </p:nvSpPr>
        <p:spPr>
          <a:xfrm>
            <a:off x="492926" y="2114320"/>
            <a:ext cx="11206147" cy="4909036"/>
          </a:xfrm>
          <a:prstGeom prst="rect">
            <a:avLst/>
          </a:prstGeom>
          <a:noFill/>
        </p:spPr>
        <p:txBody>
          <a:bodyPr wrap="square">
            <a:spAutoFit/>
          </a:bodyPr>
          <a:lstStyle/>
          <a:p>
            <a:pPr algn="ctr"/>
            <a:endParaRPr lang="en-GB" sz="3500" b="1" dirty="0">
              <a:solidFill>
                <a:srgbClr val="536689"/>
              </a:solidFill>
              <a:latin typeface="Aptos" panose="020B0004020202020204" pitchFamily="34" charset="0"/>
              <a:ea typeface="Tahoma" panose="020B0604030504040204" pitchFamily="34" charset="0"/>
              <a:cs typeface="Calibri" panose="020F0502020204030204" pitchFamily="34" charset="0"/>
            </a:endParaRPr>
          </a:p>
          <a:p>
            <a:pPr algn="ctr"/>
            <a:r>
              <a:rPr lang="en-GB" sz="3000" i="1" dirty="0">
                <a:solidFill>
                  <a:srgbClr val="536689"/>
                </a:solidFill>
                <a:effectLst/>
                <a:latin typeface="Aptos" panose="020B0004020202020204" pitchFamily="34" charset="0"/>
                <a:ea typeface="Tahoma" panose="020B0604030504040204" pitchFamily="34" charset="0"/>
                <a:cs typeface="Calibri" panose="020F0502020204030204" pitchFamily="34" charset="0"/>
              </a:rPr>
              <a:t>“Everyone who works with children has a responsibility for keeping them safe.  </a:t>
            </a:r>
            <a:r>
              <a:rPr lang="en-GB" sz="3000" i="1" dirty="0">
                <a:solidFill>
                  <a:srgbClr val="536689"/>
                </a:solidFill>
                <a:latin typeface="Aptos" panose="020B0004020202020204" pitchFamily="34" charset="0"/>
                <a:ea typeface="Tahoma" panose="020B0604030504040204" pitchFamily="34" charset="0"/>
                <a:cs typeface="Calibri" panose="020F0502020204030204" pitchFamily="34" charset="0"/>
              </a:rPr>
              <a:t>No single practitioner can have a full picture of a child’s needs or circumstances. </a:t>
            </a:r>
            <a:r>
              <a:rPr lang="en-GB" sz="3000" i="1" dirty="0">
                <a:solidFill>
                  <a:srgbClr val="536689"/>
                </a:solidFill>
                <a:effectLst/>
                <a:latin typeface="Aptos" panose="020B0004020202020204" pitchFamily="34" charset="0"/>
                <a:ea typeface="Tahoma" panose="020B0604030504040204" pitchFamily="34" charset="0"/>
                <a:cs typeface="Calibri" panose="020F0502020204030204" pitchFamily="34" charset="0"/>
              </a:rPr>
              <a:t>Everyone who comes into contact has a role to play in identifying concerns, sharing concerns and taking prompt action.”</a:t>
            </a:r>
            <a:r>
              <a:rPr lang="en-GB" sz="3200" b="1" dirty="0">
                <a:solidFill>
                  <a:srgbClr val="536689"/>
                </a:solidFill>
                <a:latin typeface="Aptos" panose="020B0004020202020204" pitchFamily="34" charset="0"/>
                <a:ea typeface="Tahoma" panose="020B0604030504040204" pitchFamily="34" charset="0"/>
                <a:cs typeface="Calibri" panose="020F0502020204030204" pitchFamily="34" charset="0"/>
              </a:rPr>
              <a:t> </a:t>
            </a:r>
          </a:p>
          <a:p>
            <a:pPr algn="ctr"/>
            <a:endParaRPr lang="en-GB" sz="3200" b="1" dirty="0">
              <a:solidFill>
                <a:srgbClr val="536689"/>
              </a:solidFill>
              <a:latin typeface="Aptos" panose="020B0004020202020204" pitchFamily="34" charset="0"/>
              <a:ea typeface="Tahoma" panose="020B0604030504040204" pitchFamily="34" charset="0"/>
              <a:cs typeface="Calibri" panose="020F0502020204030204" pitchFamily="34" charset="0"/>
            </a:endParaRPr>
          </a:p>
          <a:p>
            <a:pPr algn="ctr"/>
            <a:r>
              <a:rPr lang="en-GB" sz="3200" b="1" dirty="0">
                <a:solidFill>
                  <a:srgbClr val="536689"/>
                </a:solidFill>
                <a:latin typeface="Aptos" panose="020B0004020202020204" pitchFamily="34" charset="0"/>
                <a:ea typeface="Tahoma" panose="020B0604030504040204" pitchFamily="34" charset="0"/>
                <a:cs typeface="Calibri" panose="020F0502020204030204" pitchFamily="34" charset="0"/>
              </a:rPr>
              <a:t>Working Together to </a:t>
            </a:r>
          </a:p>
          <a:p>
            <a:pPr algn="ctr"/>
            <a:r>
              <a:rPr lang="en-GB" sz="3200" b="1" dirty="0">
                <a:solidFill>
                  <a:srgbClr val="536689"/>
                </a:solidFill>
                <a:latin typeface="Aptos" panose="020B0004020202020204" pitchFamily="34" charset="0"/>
                <a:ea typeface="Tahoma" panose="020B0604030504040204" pitchFamily="34" charset="0"/>
                <a:cs typeface="Calibri" panose="020F0502020204030204" pitchFamily="34" charset="0"/>
              </a:rPr>
              <a:t>Safeguard Children 2023</a:t>
            </a:r>
          </a:p>
          <a:p>
            <a:endParaRPr lang="en-GB" sz="3000" i="1" dirty="0">
              <a:effectLst/>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3CC76E0A-5870-407E-6375-0A067E802DA5}"/>
              </a:ext>
            </a:extLst>
          </p:cNvPr>
          <p:cNvSpPr txBox="1"/>
          <p:nvPr/>
        </p:nvSpPr>
        <p:spPr>
          <a:xfrm>
            <a:off x="876300" y="137710"/>
            <a:ext cx="6108700" cy="707886"/>
          </a:xfrm>
          <a:prstGeom prst="rect">
            <a:avLst/>
          </a:prstGeom>
          <a:noFill/>
        </p:spPr>
        <p:txBody>
          <a:bodyPr wrap="square" rtlCol="0">
            <a:spAutoFit/>
          </a:bodyPr>
          <a:lstStyle/>
          <a:p>
            <a:r>
              <a:rPr lang="en-GB" sz="4000" b="1" dirty="0">
                <a:solidFill>
                  <a:schemeClr val="bg1"/>
                </a:solidFill>
                <a:latin typeface="Aptos" panose="020B0004020202020204" pitchFamily="34" charset="0"/>
              </a:rPr>
              <a:t>Why are we here?</a:t>
            </a:r>
          </a:p>
        </p:txBody>
      </p:sp>
      <p:sp>
        <p:nvSpPr>
          <p:cNvPr id="3" name="TextBox 2">
            <a:extLst>
              <a:ext uri="{FF2B5EF4-FFF2-40B4-BE49-F238E27FC236}">
                <a16:creationId xmlns:a16="http://schemas.microsoft.com/office/drawing/2014/main" id="{1D18E33D-51F6-2714-D0D8-B1D631FAD933}"/>
              </a:ext>
            </a:extLst>
          </p:cNvPr>
          <p:cNvSpPr txBox="1"/>
          <p:nvPr/>
        </p:nvSpPr>
        <p:spPr>
          <a:xfrm>
            <a:off x="-107268" y="1184761"/>
            <a:ext cx="12139448" cy="1292662"/>
          </a:xfrm>
          <a:prstGeom prst="rect">
            <a:avLst/>
          </a:prstGeom>
          <a:noFill/>
        </p:spPr>
        <p:txBody>
          <a:bodyPr wrap="square" rtlCol="0">
            <a:spAutoFit/>
          </a:bodyPr>
          <a:lstStyle/>
          <a:p>
            <a:pPr algn="ctr"/>
            <a:r>
              <a:rPr lang="en-GB" sz="2600" b="1" dirty="0">
                <a:solidFill>
                  <a:srgbClr val="536689"/>
                </a:solidFill>
                <a:latin typeface="Aptos" panose="020B0004020202020204" pitchFamily="34" charset="0"/>
              </a:rPr>
              <a:t>Welcome from Sally Roberts – Chief Nursing Officer &amp; Deputy CEO, Black Country ICB</a:t>
            </a:r>
          </a:p>
          <a:p>
            <a:pPr algn="ctr"/>
            <a:r>
              <a:rPr lang="en-GB" sz="2600" b="1" dirty="0">
                <a:solidFill>
                  <a:srgbClr val="536689"/>
                </a:solidFill>
                <a:latin typeface="Aptos" panose="020B0004020202020204" pitchFamily="34" charset="0"/>
              </a:rPr>
              <a:t>Chair of SCSP Executive Group</a:t>
            </a:r>
          </a:p>
        </p:txBody>
      </p:sp>
    </p:spTree>
    <p:extLst>
      <p:ext uri="{BB962C8B-B14F-4D97-AF65-F5344CB8AC3E}">
        <p14:creationId xmlns:p14="http://schemas.microsoft.com/office/powerpoint/2010/main" val="263760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78B0-59CA-2F13-07C7-EBCCD6B3904F}"/>
              </a:ext>
            </a:extLst>
          </p:cNvPr>
          <p:cNvSpPr txBox="1">
            <a:spLocks/>
          </p:cNvSpPr>
          <p:nvPr/>
        </p:nvSpPr>
        <p:spPr>
          <a:xfrm>
            <a:off x="-534256" y="-104662"/>
            <a:ext cx="11268732"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sz="4200" b="1" dirty="0">
                <a:solidFill>
                  <a:schemeClr val="bg1"/>
                </a:solidFill>
                <a:cs typeface="Calibri" panose="020F0502020204030204" pitchFamily="34" charset="0"/>
              </a:rPr>
              <a:t>Strengths based practice and early/family help</a:t>
            </a:r>
          </a:p>
        </p:txBody>
      </p:sp>
      <p:sp>
        <p:nvSpPr>
          <p:cNvPr id="3" name="Content Placeholder 2">
            <a:extLst>
              <a:ext uri="{FF2B5EF4-FFF2-40B4-BE49-F238E27FC236}">
                <a16:creationId xmlns:a16="http://schemas.microsoft.com/office/drawing/2014/main" id="{1778E758-C5F7-7CA3-42E8-F1BD1D60A822}"/>
              </a:ext>
            </a:extLst>
          </p:cNvPr>
          <p:cNvSpPr txBox="1">
            <a:spLocks/>
          </p:cNvSpPr>
          <p:nvPr/>
        </p:nvSpPr>
        <p:spPr>
          <a:xfrm>
            <a:off x="261257" y="1304818"/>
            <a:ext cx="11092543" cy="5188057"/>
          </a:xfrm>
          <a:prstGeom prst="rect">
            <a:avLst/>
          </a:prstGeom>
        </p:spPr>
        <p:txBody>
          <a:bodyPr vert="horz" lIns="540000" tIns="45720" rIns="54000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600" dirty="0">
                <a:solidFill>
                  <a:srgbClr val="536689"/>
                </a:solidFill>
                <a:latin typeface="Aptos" panose="020B0004020202020204" pitchFamily="34" charset="0"/>
              </a:rPr>
              <a:t>‘Early help’ is not a very helpful term;</a:t>
            </a:r>
          </a:p>
          <a:p>
            <a:pPr marL="342900" indent="-342900" algn="l">
              <a:buFont typeface="Arial" panose="020B0604020202020204" pitchFamily="34" charset="0"/>
              <a:buChar char="•"/>
            </a:pPr>
            <a:r>
              <a:rPr lang="en-GB" sz="2600" dirty="0">
                <a:solidFill>
                  <a:srgbClr val="536689"/>
                </a:solidFill>
                <a:latin typeface="Aptos" panose="020B0004020202020204" pitchFamily="34" charset="0"/>
              </a:rPr>
              <a:t>Some assume that it refers to a specialist team or service;</a:t>
            </a:r>
          </a:p>
          <a:p>
            <a:pPr marL="342900" indent="-342900" algn="l">
              <a:buFont typeface="Arial" panose="020B0604020202020204" pitchFamily="34" charset="0"/>
              <a:buChar char="•"/>
            </a:pPr>
            <a:r>
              <a:rPr lang="en-GB" sz="2600" dirty="0">
                <a:solidFill>
                  <a:srgbClr val="536689"/>
                </a:solidFill>
                <a:latin typeface="Aptos" panose="020B0004020202020204" pitchFamily="34" charset="0"/>
              </a:rPr>
              <a:t>Anyone working with children, young people and families is undertaking early help activities;</a:t>
            </a:r>
          </a:p>
          <a:p>
            <a:pPr marL="342900" indent="-342900" algn="l">
              <a:buFont typeface="Arial" panose="020B0604020202020204" pitchFamily="34" charset="0"/>
              <a:buChar char="•"/>
            </a:pPr>
            <a:r>
              <a:rPr lang="en-GB" sz="2600" dirty="0">
                <a:solidFill>
                  <a:srgbClr val="536689"/>
                </a:solidFill>
                <a:latin typeface="Aptos" panose="020B0004020202020204" pitchFamily="34" charset="0"/>
              </a:rPr>
              <a:t>Where there is a need for more focused activity, terms like ‘Early Help Assessments’ often start being used;</a:t>
            </a:r>
          </a:p>
          <a:p>
            <a:pPr marL="342900" indent="-342900" algn="l">
              <a:buFont typeface="Arial" panose="020B0604020202020204" pitchFamily="34" charset="0"/>
              <a:buChar char="•"/>
            </a:pPr>
            <a:r>
              <a:rPr lang="en-GB" sz="2600" dirty="0">
                <a:solidFill>
                  <a:srgbClr val="536689"/>
                </a:solidFill>
                <a:latin typeface="Aptos" panose="020B0004020202020204" pitchFamily="34" charset="0"/>
              </a:rPr>
              <a:t>It may be more helpful to think more in terms of early help plans, which some areas have found helps to build positive engagement between practitioners, services and families;</a:t>
            </a:r>
          </a:p>
          <a:p>
            <a:pPr marL="342900" indent="-342900" algn="l">
              <a:buFont typeface="Arial" panose="020B0604020202020204" pitchFamily="34" charset="0"/>
              <a:buChar char="•"/>
            </a:pPr>
            <a:r>
              <a:rPr lang="en-GB" sz="2600" dirty="0">
                <a:solidFill>
                  <a:srgbClr val="536689"/>
                </a:solidFill>
                <a:latin typeface="Aptos" panose="020B0004020202020204" pitchFamily="34" charset="0"/>
              </a:rPr>
              <a:t>Developing confidence to support children and families at the right level in the system.</a:t>
            </a:r>
          </a:p>
          <a:p>
            <a:endParaRPr lang="en-GB" dirty="0"/>
          </a:p>
          <a:p>
            <a:endParaRPr lang="en-GB" dirty="0"/>
          </a:p>
          <a:p>
            <a:endParaRPr lang="en-GB" dirty="0"/>
          </a:p>
        </p:txBody>
      </p:sp>
    </p:spTree>
    <p:extLst>
      <p:ext uri="{BB962C8B-B14F-4D97-AF65-F5344CB8AC3E}">
        <p14:creationId xmlns:p14="http://schemas.microsoft.com/office/powerpoint/2010/main" val="266905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EA90-11E4-FACA-91F6-6D81DC0F1A49}"/>
              </a:ext>
            </a:extLst>
          </p:cNvPr>
          <p:cNvSpPr txBox="1">
            <a:spLocks/>
          </p:cNvSpPr>
          <p:nvPr/>
        </p:nvSpPr>
        <p:spPr>
          <a:xfrm>
            <a:off x="-431516" y="-104662"/>
            <a:ext cx="8946773"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The problem of being ‘safe’</a:t>
            </a:r>
          </a:p>
        </p:txBody>
      </p:sp>
      <p:sp>
        <p:nvSpPr>
          <p:cNvPr id="3" name="Content Placeholder 2">
            <a:extLst>
              <a:ext uri="{FF2B5EF4-FFF2-40B4-BE49-F238E27FC236}">
                <a16:creationId xmlns:a16="http://schemas.microsoft.com/office/drawing/2014/main" id="{CA136CC6-A847-4B42-67E5-80E1D74F8EE2}"/>
              </a:ext>
            </a:extLst>
          </p:cNvPr>
          <p:cNvSpPr txBox="1">
            <a:spLocks/>
          </p:cNvSpPr>
          <p:nvPr/>
        </p:nvSpPr>
        <p:spPr>
          <a:xfrm>
            <a:off x="91366" y="1558496"/>
            <a:ext cx="11854543" cy="4667250"/>
          </a:xfrm>
          <a:prstGeom prst="rect">
            <a:avLst/>
          </a:prstGeom>
        </p:spPr>
        <p:txBody>
          <a:bodyPr vert="horz" lIns="540000" tIns="45720" rIns="54000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solidFill>
                  <a:srgbClr val="536689"/>
                </a:solidFill>
                <a:latin typeface="Aptos" panose="020B0004020202020204" pitchFamily="34" charset="0"/>
              </a:rPr>
              <a:t>Very high numbers of contacts into children’s services mean that there can be less time available to consider the needs of children in depth;</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Families find child protection enquiries and social work assessments very stressful and they are resource intensive;</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Where high proportions of these end up as no further action or a step down to early help, families are often less likely to engage; </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Engagement with support is voluntary where a child is experiencing significant impairment; </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When a person acknowledges they may need help and support, they are much more likely to accept if it is brokered quickly and by a person they already know and trust… </a:t>
            </a:r>
          </a:p>
        </p:txBody>
      </p:sp>
    </p:spTree>
    <p:extLst>
      <p:ext uri="{BB962C8B-B14F-4D97-AF65-F5344CB8AC3E}">
        <p14:creationId xmlns:p14="http://schemas.microsoft.com/office/powerpoint/2010/main" val="1135325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0069-7EAE-D7C6-2E8C-AE3D0A34324F}"/>
              </a:ext>
            </a:extLst>
          </p:cNvPr>
          <p:cNvSpPr txBox="1">
            <a:spLocks/>
          </p:cNvSpPr>
          <p:nvPr/>
        </p:nvSpPr>
        <p:spPr>
          <a:xfrm>
            <a:off x="-921394" y="-126023"/>
            <a:ext cx="11894193"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sz="3800" b="1" dirty="0">
                <a:solidFill>
                  <a:schemeClr val="bg1"/>
                </a:solidFill>
                <a:cs typeface="Calibri" panose="020F0502020204030204" pitchFamily="34" charset="0"/>
              </a:rPr>
              <a:t>Creating the conditions for best long term outcomes</a:t>
            </a:r>
          </a:p>
        </p:txBody>
      </p:sp>
      <p:sp>
        <p:nvSpPr>
          <p:cNvPr id="3" name="Content Placeholder 2">
            <a:extLst>
              <a:ext uri="{FF2B5EF4-FFF2-40B4-BE49-F238E27FC236}">
                <a16:creationId xmlns:a16="http://schemas.microsoft.com/office/drawing/2014/main" id="{7DE6CE72-F0D3-4231-5558-AAC3F2753BF9}"/>
              </a:ext>
            </a:extLst>
          </p:cNvPr>
          <p:cNvSpPr txBox="1">
            <a:spLocks/>
          </p:cNvSpPr>
          <p:nvPr/>
        </p:nvSpPr>
        <p:spPr>
          <a:xfrm>
            <a:off x="-165100" y="1021916"/>
            <a:ext cx="12191999" cy="4814167"/>
          </a:xfrm>
          <a:prstGeom prst="rect">
            <a:avLst/>
          </a:prstGeom>
        </p:spPr>
        <p:txBody>
          <a:bodyPr vert="horz" lIns="540000" tIns="45720" rIns="54000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100" dirty="0">
                <a:solidFill>
                  <a:srgbClr val="536689"/>
                </a:solidFill>
                <a:latin typeface="Aptos" panose="020B0004020202020204" pitchFamily="34" charset="0"/>
              </a:rPr>
              <a:t>Even where you are worried about significant impairment or harm, in almost all circumstances, the best initial position is to have a strengths-based discussion with parents/child/young person as appropriate; </a:t>
            </a:r>
          </a:p>
          <a:p>
            <a:pPr marL="342900" indent="-342900" algn="l">
              <a:buFont typeface="Arial" panose="020B0604020202020204" pitchFamily="34" charset="0"/>
              <a:buChar char="•"/>
            </a:pPr>
            <a:r>
              <a:rPr lang="en-GB" sz="2100" dirty="0">
                <a:solidFill>
                  <a:srgbClr val="536689"/>
                </a:solidFill>
                <a:latin typeface="Aptos" panose="020B0004020202020204" pitchFamily="34" charset="0"/>
              </a:rPr>
              <a:t>Many families are reluctant to engage, which means that this can take patience and tenacity; </a:t>
            </a:r>
          </a:p>
          <a:p>
            <a:pPr marL="342900" indent="-342900" algn="l">
              <a:buFont typeface="Arial" panose="020B0604020202020204" pitchFamily="34" charset="0"/>
              <a:buChar char="•"/>
            </a:pPr>
            <a:r>
              <a:rPr lang="en-GB" sz="2100" dirty="0">
                <a:solidFill>
                  <a:srgbClr val="536689"/>
                </a:solidFill>
                <a:latin typeface="Aptos" panose="020B0004020202020204" pitchFamily="34" charset="0"/>
              </a:rPr>
              <a:t>This means remaining curious about children and their lived experience &amp; alert to the possibility of significant harm, while building trust, confidence and resilience for families &amp; children;</a:t>
            </a:r>
          </a:p>
          <a:p>
            <a:pPr marL="342900" indent="-342900" algn="l">
              <a:buFont typeface="Arial" panose="020B0604020202020204" pitchFamily="34" charset="0"/>
              <a:buChar char="•"/>
            </a:pPr>
            <a:r>
              <a:rPr lang="en-GB" sz="2100" dirty="0">
                <a:solidFill>
                  <a:srgbClr val="536689"/>
                </a:solidFill>
                <a:latin typeface="Aptos" panose="020B0004020202020204" pitchFamily="34" charset="0"/>
              </a:rPr>
              <a:t>The responsibility of the system as a whole is to crate a culture that enables the making of defendable rather than defensive decisions:</a:t>
            </a:r>
          </a:p>
          <a:p>
            <a:pPr marL="800100" lvl="1" indent="-342900" algn="l">
              <a:buFont typeface="Courier New" panose="02070309020205020404" pitchFamily="49" charset="0"/>
              <a:buChar char="o"/>
            </a:pPr>
            <a:r>
              <a:rPr lang="en-GB" sz="2100" dirty="0">
                <a:solidFill>
                  <a:srgbClr val="536689"/>
                </a:solidFill>
                <a:latin typeface="Aptos" panose="020B0004020202020204" pitchFamily="34" charset="0"/>
              </a:rPr>
              <a:t>Understanding legal basis to intervention and promoting best long-term outcomes;</a:t>
            </a:r>
          </a:p>
          <a:p>
            <a:pPr marL="800100" lvl="1" indent="-342900" algn="l">
              <a:buFont typeface="Courier New" panose="02070309020205020404" pitchFamily="49" charset="0"/>
              <a:buChar char="o"/>
            </a:pPr>
            <a:r>
              <a:rPr lang="en-GB" sz="2100" dirty="0">
                <a:solidFill>
                  <a:srgbClr val="536689"/>
                </a:solidFill>
                <a:latin typeface="Aptos" panose="020B0004020202020204" pitchFamily="34" charset="0"/>
              </a:rPr>
              <a:t>Training and support for practitioners in holding strength-based conversations; </a:t>
            </a:r>
          </a:p>
          <a:p>
            <a:pPr marL="800100" lvl="1" indent="-342900" algn="l">
              <a:buFont typeface="Courier New" panose="02070309020205020404" pitchFamily="49" charset="0"/>
              <a:buChar char="o"/>
            </a:pPr>
            <a:r>
              <a:rPr lang="en-GB" sz="2100" dirty="0">
                <a:solidFill>
                  <a:srgbClr val="536689"/>
                </a:solidFill>
                <a:latin typeface="Aptos" panose="020B0004020202020204" pitchFamily="34" charset="0"/>
              </a:rPr>
              <a:t>Ensuring that those engaged in front-line practice and their managers are able to access consultation and support with decision making;</a:t>
            </a:r>
          </a:p>
          <a:p>
            <a:pPr marL="800100" lvl="1" indent="-342900" algn="l">
              <a:buFont typeface="Courier New" panose="02070309020205020404" pitchFamily="49" charset="0"/>
              <a:buChar char="o"/>
            </a:pPr>
            <a:r>
              <a:rPr lang="en-GB" sz="2100" dirty="0">
                <a:solidFill>
                  <a:srgbClr val="536689"/>
                </a:solidFill>
                <a:latin typeface="Aptos" panose="020B0004020202020204" pitchFamily="34" charset="0"/>
              </a:rPr>
              <a:t>Moving away from a culture of referring on to one where there is greater confidence to engage children and families in a context of what is most likely to promote long term outcomes. </a:t>
            </a:r>
          </a:p>
        </p:txBody>
      </p:sp>
    </p:spTree>
    <p:extLst>
      <p:ext uri="{BB962C8B-B14F-4D97-AF65-F5344CB8AC3E}">
        <p14:creationId xmlns:p14="http://schemas.microsoft.com/office/powerpoint/2010/main" val="31994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B62F-63CD-9667-3A38-5575469257B3}"/>
              </a:ext>
            </a:extLst>
          </p:cNvPr>
          <p:cNvSpPr txBox="1">
            <a:spLocks/>
          </p:cNvSpPr>
          <p:nvPr/>
        </p:nvSpPr>
        <p:spPr>
          <a:xfrm>
            <a:off x="-297951" y="-103047"/>
            <a:ext cx="7603060"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Concluding Remarks</a:t>
            </a:r>
          </a:p>
        </p:txBody>
      </p:sp>
      <p:sp>
        <p:nvSpPr>
          <p:cNvPr id="3" name="Content Placeholder 2">
            <a:extLst>
              <a:ext uri="{FF2B5EF4-FFF2-40B4-BE49-F238E27FC236}">
                <a16:creationId xmlns:a16="http://schemas.microsoft.com/office/drawing/2014/main" id="{A0D7A3F5-94DE-180B-E4BB-691E7D2B2D91}"/>
              </a:ext>
            </a:extLst>
          </p:cNvPr>
          <p:cNvSpPr txBox="1">
            <a:spLocks/>
          </p:cNvSpPr>
          <p:nvPr/>
        </p:nvSpPr>
        <p:spPr>
          <a:xfrm>
            <a:off x="612169" y="1517400"/>
            <a:ext cx="10515600" cy="4351338"/>
          </a:xfrm>
          <a:prstGeom prst="rect">
            <a:avLst/>
          </a:prstGeom>
        </p:spPr>
        <p:txBody>
          <a:bodyPr vert="horz" lIns="540000" tIns="45720" rIns="54000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solidFill>
                  <a:srgbClr val="536689"/>
                </a:solidFill>
                <a:latin typeface="Aptos" panose="020B0004020202020204" pitchFamily="34" charset="0"/>
              </a:rPr>
              <a:t>The legislation is clear; it is our collective responsibility to safeguard children and ensure that children remain within their families whenever possible;</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A very small minority of parents deliberately cause harm to their children;</a:t>
            </a:r>
          </a:p>
          <a:p>
            <a:pPr marL="342900" indent="-342900" algn="l">
              <a:buFont typeface="Arial" panose="020B0604020202020204" pitchFamily="34" charset="0"/>
              <a:buChar char="•"/>
            </a:pPr>
            <a:r>
              <a:rPr lang="en-GB" dirty="0">
                <a:solidFill>
                  <a:srgbClr val="536689"/>
                </a:solidFill>
                <a:latin typeface="Aptos" panose="020B0004020202020204" pitchFamily="34" charset="0"/>
              </a:rPr>
              <a:t>Our collective responsibility is to work together to ensure that we offer children, young people and their families effective support:</a:t>
            </a:r>
          </a:p>
          <a:p>
            <a:pPr marL="800100" lvl="1" indent="-342900" algn="l">
              <a:buFont typeface="Courier New" panose="02070309020205020404" pitchFamily="49" charset="0"/>
              <a:buChar char="o"/>
            </a:pPr>
            <a:r>
              <a:rPr lang="en-GB" sz="2400" dirty="0">
                <a:solidFill>
                  <a:srgbClr val="536689"/>
                </a:solidFill>
                <a:latin typeface="Aptos" panose="020B0004020202020204" pitchFamily="34" charset="0"/>
              </a:rPr>
              <a:t>Respecting their right in most cases to decline, but continuing strengths-based discussions when they do, and;</a:t>
            </a:r>
          </a:p>
          <a:p>
            <a:pPr marL="800100" lvl="1" indent="-342900" algn="l">
              <a:buFont typeface="Courier New" panose="02070309020205020404" pitchFamily="49" charset="0"/>
              <a:buChar char="o"/>
            </a:pPr>
            <a:r>
              <a:rPr lang="en-GB" sz="2400" dirty="0">
                <a:solidFill>
                  <a:srgbClr val="536689"/>
                </a:solidFill>
                <a:latin typeface="Aptos" panose="020B0004020202020204" pitchFamily="34" charset="0"/>
              </a:rPr>
              <a:t>Taking clear action where we have reasonable cause to believe that a child may be suffering or is suffering significant harm. </a:t>
            </a:r>
          </a:p>
        </p:txBody>
      </p:sp>
    </p:spTree>
    <p:extLst>
      <p:ext uri="{BB962C8B-B14F-4D97-AF65-F5344CB8AC3E}">
        <p14:creationId xmlns:p14="http://schemas.microsoft.com/office/powerpoint/2010/main" val="1924906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FCF2-83E1-EEDA-114C-3F2527A95026}"/>
              </a:ext>
            </a:extLst>
          </p:cNvPr>
          <p:cNvSpPr>
            <a:spLocks noGrp="1"/>
          </p:cNvSpPr>
          <p:nvPr>
            <p:ph type="ctrTitle"/>
          </p:nvPr>
        </p:nvSpPr>
        <p:spPr>
          <a:xfrm>
            <a:off x="985101" y="4610101"/>
            <a:ext cx="10221798" cy="1292902"/>
          </a:xfrm>
        </p:spPr>
        <p:txBody>
          <a:bodyPr>
            <a:normAutofit fontScale="90000"/>
          </a:bodyPr>
          <a:lstStyle/>
          <a:p>
            <a:r>
              <a:rPr lang="en-GB" sz="4400" b="1" dirty="0">
                <a:effectLst/>
              </a:rPr>
              <a:t>Working Together 2023</a:t>
            </a:r>
            <a:br>
              <a:rPr lang="en-GB" sz="4400" b="1" dirty="0">
                <a:effectLst/>
              </a:rPr>
            </a:br>
            <a:r>
              <a:rPr lang="en-GB" sz="4400" b="1" dirty="0">
                <a:effectLst/>
              </a:rPr>
              <a:t>What it means for Sandwell</a:t>
            </a:r>
            <a:br>
              <a:rPr lang="en-GB" sz="4400" b="1" dirty="0">
                <a:effectLst/>
              </a:rPr>
            </a:br>
            <a:br>
              <a:rPr lang="en-GB" sz="4400" b="1" dirty="0">
                <a:effectLst/>
              </a:rPr>
            </a:br>
            <a:r>
              <a:rPr lang="en-GB" sz="3100" b="1" dirty="0">
                <a:effectLst/>
              </a:rPr>
              <a:t>Emma Taylor – Chief Executive, Sandwell Children’s Trust</a:t>
            </a:r>
            <a:br>
              <a:rPr lang="en-GB" sz="3100" b="1" dirty="0">
                <a:effectLst/>
              </a:rPr>
            </a:br>
            <a:r>
              <a:rPr lang="en-GB" sz="3100" b="1" dirty="0">
                <a:effectLst/>
              </a:rPr>
              <a:t>Kim Madill - Chief Superintendent, West Midlands Police</a:t>
            </a:r>
            <a:endParaRPr lang="en-GB" sz="4400" b="1" dirty="0">
              <a:effectLst/>
            </a:endParaRPr>
          </a:p>
        </p:txBody>
      </p:sp>
      <p:pic>
        <p:nvPicPr>
          <p:cNvPr id="7" name="Picture 6" descr="A logo for a child protection company&#10;&#10;Description automatically generated">
            <a:extLst>
              <a:ext uri="{FF2B5EF4-FFF2-40B4-BE49-F238E27FC236}">
                <a16:creationId xmlns:a16="http://schemas.microsoft.com/office/drawing/2014/main" id="{93983D59-72F0-92FE-0901-754B0DF66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628" y="290738"/>
            <a:ext cx="5302744" cy="3749040"/>
          </a:xfrm>
          <a:prstGeom prst="rect">
            <a:avLst/>
          </a:prstGeom>
        </p:spPr>
      </p:pic>
    </p:spTree>
    <p:extLst>
      <p:ext uri="{BB962C8B-B14F-4D97-AF65-F5344CB8AC3E}">
        <p14:creationId xmlns:p14="http://schemas.microsoft.com/office/powerpoint/2010/main" val="1976995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6C4D-278A-5891-2336-3C93E96C3B47}"/>
              </a:ext>
            </a:extLst>
          </p:cNvPr>
          <p:cNvSpPr>
            <a:spLocks noGrp="1"/>
          </p:cNvSpPr>
          <p:nvPr>
            <p:ph type="title"/>
          </p:nvPr>
        </p:nvSpPr>
        <p:spPr/>
        <p:txBody>
          <a:bodyPr/>
          <a:lstStyle/>
          <a:p>
            <a:r>
              <a:rPr lang="en-GB" b="1" dirty="0"/>
              <a:t>Sandwell Safeguarding Partnership Framework</a:t>
            </a:r>
          </a:p>
        </p:txBody>
      </p:sp>
      <p:sp>
        <p:nvSpPr>
          <p:cNvPr id="4" name="TextBox 3">
            <a:extLst>
              <a:ext uri="{FF2B5EF4-FFF2-40B4-BE49-F238E27FC236}">
                <a16:creationId xmlns:a16="http://schemas.microsoft.com/office/drawing/2014/main" id="{181E3A6F-C7C0-3027-3EEA-75612E9CD2ED}"/>
              </a:ext>
            </a:extLst>
          </p:cNvPr>
          <p:cNvSpPr txBox="1"/>
          <p:nvPr/>
        </p:nvSpPr>
        <p:spPr>
          <a:xfrm>
            <a:off x="755493" y="1215374"/>
            <a:ext cx="3841832" cy="646331"/>
          </a:xfrm>
          <a:prstGeom prst="rect">
            <a:avLst/>
          </a:prstGeom>
          <a:solidFill>
            <a:srgbClr val="FF9933"/>
          </a:solidFill>
          <a:ln>
            <a:solidFill>
              <a:schemeClr val="tx1"/>
            </a:solidFill>
          </a:ln>
        </p:spPr>
        <p:txBody>
          <a:bodyPr wrap="square" rtlCol="0">
            <a:spAutoFit/>
          </a:bodyPr>
          <a:lstStyle/>
          <a:p>
            <a:pPr algn="ctr"/>
            <a:r>
              <a:rPr lang="en-GB" dirty="0">
                <a:solidFill>
                  <a:schemeClr val="bg1"/>
                </a:solidFill>
              </a:rPr>
              <a:t>MULTI-AGENCY SAFEGUARDING ARRANGEMENTS</a:t>
            </a:r>
          </a:p>
        </p:txBody>
      </p:sp>
      <p:sp>
        <p:nvSpPr>
          <p:cNvPr id="5" name="TextBox 4">
            <a:extLst>
              <a:ext uri="{FF2B5EF4-FFF2-40B4-BE49-F238E27FC236}">
                <a16:creationId xmlns:a16="http://schemas.microsoft.com/office/drawing/2014/main" id="{36B61F4C-F9A9-69A7-4A0B-3F4A9D9961C1}"/>
              </a:ext>
            </a:extLst>
          </p:cNvPr>
          <p:cNvSpPr txBox="1"/>
          <p:nvPr/>
        </p:nvSpPr>
        <p:spPr>
          <a:xfrm>
            <a:off x="757307" y="1983725"/>
            <a:ext cx="1327329" cy="732798"/>
          </a:xfrm>
          <a:prstGeom prst="rect">
            <a:avLst/>
          </a:prstGeom>
          <a:solidFill>
            <a:srgbClr val="0099CC"/>
          </a:solidFill>
          <a:ln>
            <a:solidFill>
              <a:schemeClr val="tx1"/>
            </a:solidFill>
          </a:ln>
        </p:spPr>
        <p:txBody>
          <a:bodyPr wrap="square" rtlCol="0">
            <a:noAutofit/>
          </a:bodyPr>
          <a:lstStyle/>
          <a:p>
            <a:pPr algn="ctr"/>
            <a:r>
              <a:rPr lang="en-GB" sz="1100" b="1" dirty="0">
                <a:solidFill>
                  <a:schemeClr val="bg1"/>
                </a:solidFill>
                <a:effectLst>
                  <a:outerShdw blurRad="38100" dist="38100" dir="2700000" algn="tl">
                    <a:srgbClr val="000000">
                      <a:alpha val="43137"/>
                    </a:srgbClr>
                  </a:outerShdw>
                </a:effectLst>
              </a:rPr>
              <a:t>Chief Executive</a:t>
            </a:r>
          </a:p>
          <a:p>
            <a:pPr algn="ctr"/>
            <a:endParaRPr lang="en-GB" sz="1100" b="1" dirty="0">
              <a:solidFill>
                <a:schemeClr val="bg1"/>
              </a:solidFill>
              <a:effectLst>
                <a:outerShdw blurRad="38100" dist="38100" dir="2700000" algn="tl">
                  <a:srgbClr val="000000">
                    <a:alpha val="43137"/>
                  </a:srgbClr>
                </a:outerShdw>
              </a:effectLst>
            </a:endParaRPr>
          </a:p>
          <a:p>
            <a:pPr algn="ctr"/>
            <a:r>
              <a:rPr lang="en-GB" sz="1100" b="1" dirty="0">
                <a:solidFill>
                  <a:schemeClr val="bg1"/>
                </a:solidFill>
                <a:effectLst>
                  <a:outerShdw blurRad="38100" dist="38100" dir="2700000" algn="tl">
                    <a:srgbClr val="000000">
                      <a:alpha val="43137"/>
                    </a:srgbClr>
                  </a:outerShdw>
                </a:effectLst>
              </a:rPr>
              <a:t>Local Authority</a:t>
            </a:r>
          </a:p>
          <a:p>
            <a:endParaRPr lang="en-GB" sz="1000" dirty="0">
              <a:effectLst>
                <a:outerShdw blurRad="38100" dist="38100" dir="2700000" algn="tl">
                  <a:srgbClr val="000000">
                    <a:alpha val="43137"/>
                  </a:srgbClr>
                </a:outerShdw>
              </a:effectLst>
            </a:endParaRPr>
          </a:p>
          <a:p>
            <a:endParaRPr lang="en-GB" sz="10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FE268936-3243-4120-3C9F-9977826AD2A9}"/>
              </a:ext>
            </a:extLst>
          </p:cNvPr>
          <p:cNvSpPr txBox="1"/>
          <p:nvPr/>
        </p:nvSpPr>
        <p:spPr>
          <a:xfrm>
            <a:off x="3239597" y="1982267"/>
            <a:ext cx="1357728" cy="734618"/>
          </a:xfrm>
          <a:prstGeom prst="rect">
            <a:avLst/>
          </a:prstGeom>
          <a:solidFill>
            <a:srgbClr val="0099CC"/>
          </a:solidFill>
          <a:ln>
            <a:solidFill>
              <a:schemeClr val="tx1"/>
            </a:solidFill>
          </a:ln>
        </p:spPr>
        <p:txBody>
          <a:bodyPr wrap="square" rtlCol="0">
            <a:noAutofit/>
          </a:bodyPr>
          <a:lstStyle/>
          <a:p>
            <a:pPr algn="ctr"/>
            <a:r>
              <a:rPr lang="en-GB" sz="1100" b="1" dirty="0">
                <a:solidFill>
                  <a:schemeClr val="bg1"/>
                </a:solidFill>
                <a:effectLst>
                  <a:outerShdw blurRad="38100" dist="38100" dir="2700000" algn="tl">
                    <a:srgbClr val="000000">
                      <a:alpha val="43137"/>
                    </a:srgbClr>
                  </a:outerShdw>
                </a:effectLst>
              </a:rPr>
              <a:t>Chief Executive</a:t>
            </a:r>
          </a:p>
          <a:p>
            <a:pPr algn="ctr"/>
            <a:endParaRPr lang="en-GB" sz="1100" b="1" dirty="0">
              <a:solidFill>
                <a:schemeClr val="bg1"/>
              </a:solidFill>
              <a:effectLst>
                <a:outerShdw blurRad="38100" dist="38100" dir="2700000" algn="tl">
                  <a:srgbClr val="000000">
                    <a:alpha val="43137"/>
                  </a:srgbClr>
                </a:outerShdw>
              </a:effectLst>
            </a:endParaRPr>
          </a:p>
          <a:p>
            <a:pPr algn="ctr"/>
            <a:r>
              <a:rPr lang="en-GB" sz="1100" b="1" dirty="0">
                <a:solidFill>
                  <a:schemeClr val="bg1"/>
                </a:solidFill>
                <a:effectLst>
                  <a:outerShdw blurRad="38100" dist="38100" dir="2700000" algn="tl">
                    <a:srgbClr val="000000">
                      <a:alpha val="43137"/>
                    </a:srgbClr>
                  </a:outerShdw>
                </a:effectLst>
              </a:rPr>
              <a:t>Integrated Care Board</a:t>
            </a:r>
          </a:p>
          <a:p>
            <a:endParaRPr lang="en-GB" sz="1000" dirty="0">
              <a:effectLst>
                <a:outerShdw blurRad="38100" dist="38100" dir="2700000" algn="tl">
                  <a:srgbClr val="000000">
                    <a:alpha val="43137"/>
                  </a:srgbClr>
                </a:outerShdw>
              </a:effectLst>
            </a:endParaRPr>
          </a:p>
          <a:p>
            <a:endParaRPr lang="en-GB" sz="1000" dirty="0">
              <a:effectLst>
                <a:outerShdw blurRad="38100" dist="38100" dir="2700000" algn="tl">
                  <a:srgbClr val="000000">
                    <a:alpha val="43137"/>
                  </a:srgbClr>
                </a:outerShdw>
              </a:effectLst>
            </a:endParaRPr>
          </a:p>
          <a:p>
            <a:endParaRPr lang="en-GB" sz="10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94F70A5B-180D-3908-1082-FBFA948F8E16}"/>
              </a:ext>
            </a:extLst>
          </p:cNvPr>
          <p:cNvSpPr txBox="1"/>
          <p:nvPr/>
        </p:nvSpPr>
        <p:spPr>
          <a:xfrm>
            <a:off x="2084636" y="1981940"/>
            <a:ext cx="1154960" cy="734583"/>
          </a:xfrm>
          <a:prstGeom prst="rect">
            <a:avLst/>
          </a:prstGeom>
          <a:solidFill>
            <a:srgbClr val="0099CC"/>
          </a:solidFill>
          <a:ln>
            <a:solidFill>
              <a:schemeClr val="tx1"/>
            </a:solidFill>
          </a:ln>
        </p:spPr>
        <p:txBody>
          <a:bodyPr wrap="square" rtlCol="0">
            <a:noAutofit/>
          </a:bodyPr>
          <a:lstStyle/>
          <a:p>
            <a:pPr algn="ctr"/>
            <a:r>
              <a:rPr lang="en-GB" sz="1100" b="1" dirty="0">
                <a:solidFill>
                  <a:schemeClr val="bg1"/>
                </a:solidFill>
                <a:effectLst>
                  <a:outerShdw blurRad="38100" dist="38100" dir="2700000" algn="tl">
                    <a:srgbClr val="000000">
                      <a:alpha val="43137"/>
                    </a:srgbClr>
                  </a:outerShdw>
                </a:effectLst>
              </a:rPr>
              <a:t>Chief Constable </a:t>
            </a:r>
          </a:p>
          <a:p>
            <a:pPr algn="ctr"/>
            <a:endParaRPr lang="en-GB" sz="1100" b="1" dirty="0">
              <a:solidFill>
                <a:schemeClr val="bg1"/>
              </a:solidFill>
              <a:effectLst>
                <a:outerShdw blurRad="38100" dist="38100" dir="2700000" algn="tl">
                  <a:srgbClr val="000000">
                    <a:alpha val="43137"/>
                  </a:srgbClr>
                </a:outerShdw>
              </a:effectLst>
            </a:endParaRPr>
          </a:p>
          <a:p>
            <a:pPr algn="ctr"/>
            <a:r>
              <a:rPr lang="en-GB" sz="1100" b="1" dirty="0">
                <a:solidFill>
                  <a:schemeClr val="bg1"/>
                </a:solidFill>
                <a:effectLst>
                  <a:outerShdw blurRad="38100" dist="38100" dir="2700000" algn="tl">
                    <a:srgbClr val="000000">
                      <a:alpha val="43137"/>
                    </a:srgbClr>
                  </a:outerShdw>
                </a:effectLst>
              </a:rPr>
              <a:t>Police</a:t>
            </a:r>
          </a:p>
          <a:p>
            <a:endParaRPr lang="en-GB" sz="1000" dirty="0">
              <a:effectLst>
                <a:outerShdw blurRad="38100" dist="38100" dir="2700000" algn="tl">
                  <a:srgbClr val="000000">
                    <a:alpha val="43137"/>
                  </a:srgbClr>
                </a:outerShdw>
              </a:effectLst>
            </a:endParaRPr>
          </a:p>
          <a:p>
            <a:endParaRPr lang="en-GB" sz="1000" dirty="0">
              <a:effectLst>
                <a:outerShdw blurRad="38100" dist="38100" dir="2700000" algn="tl">
                  <a:srgbClr val="000000">
                    <a:alpha val="43137"/>
                  </a:srgbClr>
                </a:outerShdw>
              </a:effectLst>
            </a:endParaRPr>
          </a:p>
          <a:p>
            <a:endParaRPr lang="en-GB" sz="1000" dirty="0">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332654B9-A281-DCD5-EC89-183FEB7173C3}"/>
              </a:ext>
            </a:extLst>
          </p:cNvPr>
          <p:cNvSpPr txBox="1"/>
          <p:nvPr/>
        </p:nvSpPr>
        <p:spPr>
          <a:xfrm>
            <a:off x="763531" y="6023361"/>
            <a:ext cx="10679198" cy="369332"/>
          </a:xfrm>
          <a:prstGeom prst="rect">
            <a:avLst/>
          </a:prstGeom>
          <a:solidFill>
            <a:srgbClr val="CC9900"/>
          </a:solidFill>
          <a:ln>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GB" dirty="0">
                <a:solidFill>
                  <a:schemeClr val="bg1"/>
                </a:solidFill>
              </a:rPr>
              <a:t>Sub-groups as agreed by partners</a:t>
            </a:r>
          </a:p>
        </p:txBody>
      </p:sp>
      <p:sp>
        <p:nvSpPr>
          <p:cNvPr id="13" name="TextBox 12">
            <a:extLst>
              <a:ext uri="{FF2B5EF4-FFF2-40B4-BE49-F238E27FC236}">
                <a16:creationId xmlns:a16="http://schemas.microsoft.com/office/drawing/2014/main" id="{2EA19DF3-0953-7500-836B-1F9D43DA6135}"/>
              </a:ext>
            </a:extLst>
          </p:cNvPr>
          <p:cNvSpPr txBox="1"/>
          <p:nvPr/>
        </p:nvSpPr>
        <p:spPr>
          <a:xfrm>
            <a:off x="749271" y="3302992"/>
            <a:ext cx="3848053" cy="307777"/>
          </a:xfrm>
          <a:prstGeom prst="rect">
            <a:avLst/>
          </a:prstGeom>
          <a:solidFill>
            <a:srgbClr val="00B050"/>
          </a:solidFill>
          <a:ln>
            <a:solidFill>
              <a:schemeClr val="tx1"/>
            </a:solidFill>
          </a:ln>
        </p:spPr>
        <p:txBody>
          <a:bodyPr wrap="square" rtlCol="0">
            <a:spAutoFit/>
          </a:bodyPr>
          <a:lstStyle/>
          <a:p>
            <a:pPr algn="ctr"/>
            <a:r>
              <a:rPr lang="en-GB" sz="1400" b="1" dirty="0">
                <a:solidFill>
                  <a:schemeClr val="bg1"/>
                </a:solidFill>
                <a:effectLst>
                  <a:outerShdw blurRad="38100" dist="38100" dir="2700000" algn="tl">
                    <a:srgbClr val="000000">
                      <a:alpha val="43137"/>
                    </a:srgbClr>
                  </a:outerShdw>
                </a:effectLst>
              </a:rPr>
              <a:t>Executive Group </a:t>
            </a:r>
          </a:p>
        </p:txBody>
      </p:sp>
      <p:grpSp>
        <p:nvGrpSpPr>
          <p:cNvPr id="25" name="Group 24">
            <a:extLst>
              <a:ext uri="{FF2B5EF4-FFF2-40B4-BE49-F238E27FC236}">
                <a16:creationId xmlns:a16="http://schemas.microsoft.com/office/drawing/2014/main" id="{1DFDF85B-7EB5-4A2D-3C7E-4C5B76301DF3}"/>
              </a:ext>
            </a:extLst>
          </p:cNvPr>
          <p:cNvGrpSpPr/>
          <p:nvPr/>
        </p:nvGrpSpPr>
        <p:grpSpPr>
          <a:xfrm>
            <a:off x="738089" y="3654541"/>
            <a:ext cx="3867271" cy="2147456"/>
            <a:chOff x="452966" y="4023936"/>
            <a:chExt cx="3867271" cy="2147456"/>
          </a:xfrm>
        </p:grpSpPr>
        <p:sp>
          <p:nvSpPr>
            <p:cNvPr id="9" name="TextBox 8">
              <a:extLst>
                <a:ext uri="{FF2B5EF4-FFF2-40B4-BE49-F238E27FC236}">
                  <a16:creationId xmlns:a16="http://schemas.microsoft.com/office/drawing/2014/main" id="{CD64C338-6832-2034-FF72-37FCDF882196}"/>
                </a:ext>
              </a:extLst>
            </p:cNvPr>
            <p:cNvSpPr txBox="1"/>
            <p:nvPr/>
          </p:nvSpPr>
          <p:spPr>
            <a:xfrm>
              <a:off x="452966" y="4027615"/>
              <a:ext cx="855078" cy="720000"/>
            </a:xfrm>
            <a:prstGeom prst="rect">
              <a:avLst/>
            </a:prstGeom>
            <a:solidFill>
              <a:srgbClr val="00B050"/>
            </a:solidFill>
            <a:ln>
              <a:solidFill>
                <a:schemeClr val="tx1"/>
              </a:solidFill>
            </a:ln>
          </p:spPr>
          <p:txBody>
            <a:bodyPr wrap="square" rtlCol="0">
              <a:noAutofit/>
            </a:bodyPr>
            <a:lstStyle/>
            <a:p>
              <a:pPr algn="ctr"/>
              <a:r>
                <a:rPr lang="en-GB" sz="1100" b="1" dirty="0">
                  <a:solidFill>
                    <a:schemeClr val="bg1"/>
                  </a:solidFill>
                  <a:effectLst>
                    <a:outerShdw blurRad="38100" dist="38100" dir="2700000" algn="tl">
                      <a:srgbClr val="000000">
                        <a:alpha val="43137"/>
                      </a:srgbClr>
                    </a:outerShdw>
                  </a:effectLst>
                  <a:latin typeface="Aptos" panose="020B0004020202020204" pitchFamily="34" charset="0"/>
                </a:rPr>
                <a:t>LA</a:t>
              </a:r>
            </a:p>
            <a:p>
              <a:pPr algn="ctr"/>
              <a:endParaRPr lang="en-GB" sz="1100" b="1" dirty="0">
                <a:solidFill>
                  <a:schemeClr val="bg1"/>
                </a:solidFill>
                <a:effectLst>
                  <a:outerShdw blurRad="38100" dist="38100" dir="2700000" algn="tl">
                    <a:srgbClr val="000000">
                      <a:alpha val="43137"/>
                    </a:srgbClr>
                  </a:outerShdw>
                </a:effectLst>
                <a:latin typeface="Aptos" panose="020B0004020202020204" pitchFamily="34" charset="0"/>
              </a:endParaRPr>
            </a:p>
            <a:p>
              <a:pPr algn="ctr"/>
              <a:endParaRPr lang="en-GB" sz="1100" b="1" dirty="0">
                <a:solidFill>
                  <a:schemeClr val="bg1"/>
                </a:solidFill>
                <a:effectLst>
                  <a:outerShdw blurRad="38100" dist="38100" dir="2700000" algn="tl">
                    <a:srgbClr val="000000">
                      <a:alpha val="43137"/>
                    </a:srgbClr>
                  </a:outerShdw>
                </a:effectLst>
                <a:latin typeface="Aptos" panose="020B0004020202020204" pitchFamily="34" charset="0"/>
              </a:endParaRPr>
            </a:p>
            <a:p>
              <a:pPr algn="ctr"/>
              <a:r>
                <a:rPr lang="en-GB" sz="1100" b="1" dirty="0">
                  <a:solidFill>
                    <a:schemeClr val="bg1"/>
                  </a:solidFill>
                  <a:effectLst>
                    <a:outerShdw blurRad="38100" dist="38100" dir="2700000" algn="tl">
                      <a:srgbClr val="000000">
                        <a:alpha val="43137"/>
                      </a:srgbClr>
                    </a:outerShdw>
                  </a:effectLst>
                  <a:latin typeface="Aptos" panose="020B0004020202020204" pitchFamily="34" charset="0"/>
                </a:rPr>
                <a:t>DCS</a:t>
              </a:r>
            </a:p>
          </p:txBody>
        </p:sp>
        <p:sp>
          <p:nvSpPr>
            <p:cNvPr id="10" name="TextBox 9">
              <a:extLst>
                <a:ext uri="{FF2B5EF4-FFF2-40B4-BE49-F238E27FC236}">
                  <a16:creationId xmlns:a16="http://schemas.microsoft.com/office/drawing/2014/main" id="{A623BD1F-A053-3406-137A-815EC90F1572}"/>
                </a:ext>
              </a:extLst>
            </p:cNvPr>
            <p:cNvSpPr txBox="1"/>
            <p:nvPr/>
          </p:nvSpPr>
          <p:spPr>
            <a:xfrm>
              <a:off x="2275894" y="4024594"/>
              <a:ext cx="1057274" cy="719342"/>
            </a:xfrm>
            <a:prstGeom prst="rect">
              <a:avLst/>
            </a:prstGeom>
            <a:solidFill>
              <a:srgbClr val="00B050"/>
            </a:solidFill>
            <a:ln>
              <a:solidFill>
                <a:schemeClr val="tx1"/>
              </a:solidFill>
            </a:ln>
          </p:spPr>
          <p:txBody>
            <a:bodyPr wrap="square" rtlCol="0">
              <a:noAutofit/>
            </a:bodyPr>
            <a:lstStyle/>
            <a:p>
              <a:pPr algn="ctr"/>
              <a:r>
                <a:rPr lang="en-GB" sz="1100" b="1" dirty="0">
                  <a:solidFill>
                    <a:schemeClr val="bg1"/>
                  </a:solidFill>
                  <a:effectLst>
                    <a:outerShdw blurRad="38100" dist="38100" dir="2700000" algn="tl">
                      <a:srgbClr val="000000">
                        <a:alpha val="43137"/>
                      </a:srgbClr>
                    </a:outerShdw>
                  </a:effectLst>
                  <a:latin typeface="Aptos" panose="020B0004020202020204" pitchFamily="34" charset="0"/>
                </a:rPr>
                <a:t>Police</a:t>
              </a:r>
            </a:p>
            <a:p>
              <a:pPr algn="ctr"/>
              <a:endParaRPr lang="en-GB" sz="1100" b="1" dirty="0">
                <a:solidFill>
                  <a:schemeClr val="bg1"/>
                </a:solidFill>
                <a:effectLst>
                  <a:outerShdw blurRad="38100" dist="38100" dir="2700000" algn="tl">
                    <a:srgbClr val="000000">
                      <a:alpha val="43137"/>
                    </a:srgbClr>
                  </a:outerShdw>
                </a:effectLst>
                <a:latin typeface="Aptos" panose="020B0004020202020204" pitchFamily="34" charset="0"/>
              </a:endParaRPr>
            </a:p>
            <a:p>
              <a:pPr algn="ctr"/>
              <a:endParaRPr lang="en-GB" sz="1100" b="1" dirty="0">
                <a:solidFill>
                  <a:schemeClr val="bg1"/>
                </a:solidFill>
                <a:effectLst>
                  <a:outerShdw blurRad="38100" dist="38100" dir="2700000" algn="tl">
                    <a:srgbClr val="000000">
                      <a:alpha val="43137"/>
                    </a:srgbClr>
                  </a:outerShdw>
                </a:effectLst>
                <a:latin typeface="Aptos" panose="020B0004020202020204" pitchFamily="34" charset="0"/>
              </a:endParaRPr>
            </a:p>
            <a:p>
              <a:pPr algn="ctr"/>
              <a:r>
                <a:rPr lang="en-GB" sz="1100" b="1" dirty="0">
                  <a:solidFill>
                    <a:schemeClr val="bg1"/>
                  </a:solidFill>
                  <a:effectLst>
                    <a:outerShdw blurRad="38100" dist="38100" dir="2700000" algn="tl">
                      <a:srgbClr val="000000">
                        <a:alpha val="43137"/>
                      </a:srgbClr>
                    </a:outerShdw>
                  </a:effectLst>
                  <a:latin typeface="Aptos" panose="020B0004020202020204" pitchFamily="34" charset="0"/>
                </a:rPr>
                <a:t>Chief </a:t>
              </a:r>
              <a:r>
                <a:rPr lang="en-GB" sz="1100" b="1" dirty="0" err="1">
                  <a:solidFill>
                    <a:schemeClr val="bg1"/>
                  </a:solidFill>
                  <a:effectLst>
                    <a:outerShdw blurRad="38100" dist="38100" dir="2700000" algn="tl">
                      <a:srgbClr val="000000">
                        <a:alpha val="43137"/>
                      </a:srgbClr>
                    </a:outerShdw>
                  </a:effectLst>
                  <a:latin typeface="Aptos" panose="020B0004020202020204" pitchFamily="34" charset="0"/>
                </a:rPr>
                <a:t>Supdt</a:t>
              </a:r>
              <a:endParaRPr lang="en-GB" sz="1100" b="1" dirty="0">
                <a:solidFill>
                  <a:schemeClr val="bg1"/>
                </a:solidFill>
                <a:effectLst>
                  <a:outerShdw blurRad="38100" dist="38100" dir="2700000" algn="tl">
                    <a:srgbClr val="000000">
                      <a:alpha val="43137"/>
                    </a:srgbClr>
                  </a:outerShdw>
                </a:effectLst>
                <a:latin typeface="Aptos" panose="020B0004020202020204" pitchFamily="34" charset="0"/>
              </a:endParaRPr>
            </a:p>
          </p:txBody>
        </p:sp>
        <p:sp>
          <p:nvSpPr>
            <p:cNvPr id="11" name="TextBox 10">
              <a:extLst>
                <a:ext uri="{FF2B5EF4-FFF2-40B4-BE49-F238E27FC236}">
                  <a16:creationId xmlns:a16="http://schemas.microsoft.com/office/drawing/2014/main" id="{D104D3EB-D89F-5A15-1F16-94374B884A67}"/>
                </a:ext>
              </a:extLst>
            </p:cNvPr>
            <p:cNvSpPr txBox="1"/>
            <p:nvPr/>
          </p:nvSpPr>
          <p:spPr>
            <a:xfrm>
              <a:off x="3316461" y="4023936"/>
              <a:ext cx="984557" cy="720000"/>
            </a:xfrm>
            <a:prstGeom prst="rect">
              <a:avLst/>
            </a:prstGeom>
            <a:solidFill>
              <a:srgbClr val="00B050"/>
            </a:solidFill>
            <a:ln>
              <a:solidFill>
                <a:schemeClr val="tx1"/>
              </a:solidFill>
            </a:ln>
          </p:spPr>
          <p:txBody>
            <a:bodyPr wrap="square" rtlCol="0">
              <a:noAutofit/>
            </a:bodyPr>
            <a:lstStyle/>
            <a:p>
              <a:pPr algn="ctr"/>
              <a:r>
                <a:rPr lang="en-GB" sz="1100" b="1" dirty="0">
                  <a:solidFill>
                    <a:schemeClr val="bg1"/>
                  </a:solidFill>
                  <a:effectLst>
                    <a:outerShdw blurRad="38100" dist="38100" dir="2700000" algn="tl">
                      <a:srgbClr val="000000">
                        <a:alpha val="43137"/>
                      </a:srgbClr>
                    </a:outerShdw>
                  </a:effectLst>
                  <a:latin typeface="Aptos" panose="020B0004020202020204" pitchFamily="34" charset="0"/>
                </a:rPr>
                <a:t>ICB</a:t>
              </a:r>
            </a:p>
            <a:p>
              <a:pPr algn="ctr"/>
              <a:endParaRPr lang="en-GB" sz="1100" b="1" dirty="0">
                <a:solidFill>
                  <a:schemeClr val="bg1"/>
                </a:solidFill>
                <a:effectLst>
                  <a:outerShdw blurRad="38100" dist="38100" dir="2700000" algn="tl">
                    <a:srgbClr val="000000">
                      <a:alpha val="43137"/>
                    </a:srgbClr>
                  </a:outerShdw>
                </a:effectLst>
                <a:latin typeface="Aptos" panose="020B0004020202020204" pitchFamily="34" charset="0"/>
              </a:endParaRPr>
            </a:p>
            <a:p>
              <a:pPr algn="ctr"/>
              <a:endParaRPr lang="en-GB" sz="1100" b="1" dirty="0">
                <a:solidFill>
                  <a:schemeClr val="bg1"/>
                </a:solidFill>
                <a:effectLst>
                  <a:outerShdw blurRad="38100" dist="38100" dir="2700000" algn="tl">
                    <a:srgbClr val="000000">
                      <a:alpha val="43137"/>
                    </a:srgbClr>
                  </a:outerShdw>
                </a:effectLst>
                <a:latin typeface="Aptos" panose="020B0004020202020204" pitchFamily="34" charset="0"/>
              </a:endParaRPr>
            </a:p>
            <a:p>
              <a:pPr algn="ctr"/>
              <a:r>
                <a:rPr lang="en-GB" sz="1100" b="1" dirty="0">
                  <a:solidFill>
                    <a:schemeClr val="bg1"/>
                  </a:solidFill>
                  <a:effectLst>
                    <a:outerShdw blurRad="38100" dist="38100" dir="2700000" algn="tl">
                      <a:srgbClr val="000000">
                        <a:alpha val="43137"/>
                      </a:srgbClr>
                    </a:outerShdw>
                  </a:effectLst>
                  <a:latin typeface="Aptos" panose="020B0004020202020204" pitchFamily="34" charset="0"/>
                </a:rPr>
                <a:t>Deputy CEO</a:t>
              </a:r>
            </a:p>
            <a:p>
              <a:endParaRPr lang="en-GB" sz="800" b="1" dirty="0">
                <a:effectLst>
                  <a:outerShdw blurRad="38100" dist="38100" dir="2700000" algn="tl">
                    <a:srgbClr val="000000">
                      <a:alpha val="43137"/>
                    </a:srgbClr>
                  </a:outerShdw>
                </a:effectLst>
                <a:latin typeface="Aptos" panose="020B0004020202020204" pitchFamily="34" charset="0"/>
              </a:endParaRPr>
            </a:p>
          </p:txBody>
        </p:sp>
        <p:sp>
          <p:nvSpPr>
            <p:cNvPr id="15" name="TextBox 14">
              <a:extLst>
                <a:ext uri="{FF2B5EF4-FFF2-40B4-BE49-F238E27FC236}">
                  <a16:creationId xmlns:a16="http://schemas.microsoft.com/office/drawing/2014/main" id="{1B972FC8-6A7A-E359-92A3-F2B7D12E6E09}"/>
                </a:ext>
              </a:extLst>
            </p:cNvPr>
            <p:cNvSpPr txBox="1"/>
            <p:nvPr/>
          </p:nvSpPr>
          <p:spPr>
            <a:xfrm>
              <a:off x="452966" y="5376569"/>
              <a:ext cx="3848053" cy="369332"/>
            </a:xfrm>
            <a:prstGeom prst="rect">
              <a:avLst/>
            </a:prstGeom>
            <a:solidFill>
              <a:srgbClr val="00B050"/>
            </a:solidFill>
            <a:ln>
              <a:solidFill>
                <a:schemeClr val="tx1"/>
              </a:solidFill>
            </a:ln>
          </p:spPr>
          <p:txBody>
            <a:bodyPr wrap="square" rtlCol="0">
              <a:spAutoFit/>
            </a:bodyPr>
            <a:lstStyle/>
            <a:p>
              <a:pPr algn="ctr"/>
              <a:r>
                <a:rPr lang="en-GB" b="1" dirty="0">
                  <a:solidFill>
                    <a:schemeClr val="bg1"/>
                  </a:solidFill>
                  <a:effectLst>
                    <a:outerShdw blurRad="38100" dist="38100" dir="2700000" algn="tl">
                      <a:srgbClr val="000000">
                        <a:alpha val="43137"/>
                      </a:srgbClr>
                    </a:outerShdw>
                  </a:effectLst>
                  <a:latin typeface="Aptos" panose="020B0004020202020204" pitchFamily="34" charset="0"/>
                </a:rPr>
                <a:t>Operational Group</a:t>
              </a:r>
            </a:p>
          </p:txBody>
        </p:sp>
        <p:sp>
          <p:nvSpPr>
            <p:cNvPr id="16" name="TextBox 15">
              <a:extLst>
                <a:ext uri="{FF2B5EF4-FFF2-40B4-BE49-F238E27FC236}">
                  <a16:creationId xmlns:a16="http://schemas.microsoft.com/office/drawing/2014/main" id="{BCC5253B-5CDF-C167-C402-200EB9695ACF}"/>
                </a:ext>
              </a:extLst>
            </p:cNvPr>
            <p:cNvSpPr txBox="1"/>
            <p:nvPr/>
          </p:nvSpPr>
          <p:spPr>
            <a:xfrm>
              <a:off x="472184" y="5863615"/>
              <a:ext cx="3848053" cy="307777"/>
            </a:xfrm>
            <a:prstGeom prst="rect">
              <a:avLst/>
            </a:prstGeom>
            <a:solidFill>
              <a:schemeClr val="accent6">
                <a:lumMod val="75000"/>
              </a:schemeClr>
            </a:solidFill>
            <a:ln>
              <a:solidFill>
                <a:schemeClr val="tx1"/>
              </a:solidFill>
            </a:ln>
          </p:spPr>
          <p:txBody>
            <a:bodyPr wrap="square" rtlCol="0">
              <a:spAutoFit/>
            </a:bodyPr>
            <a:lstStyle/>
            <a:p>
              <a:pPr algn="ctr"/>
              <a:r>
                <a:rPr lang="en-GB" sz="1400" dirty="0">
                  <a:solidFill>
                    <a:schemeClr val="bg1"/>
                  </a:solidFill>
                  <a:effectLst>
                    <a:outerShdw blurRad="38100" dist="38100" dir="2700000" algn="tl">
                      <a:srgbClr val="000000">
                        <a:alpha val="43137"/>
                      </a:srgbClr>
                    </a:outerShdw>
                  </a:effectLst>
                  <a:latin typeface="Aptos" panose="020B0004020202020204" pitchFamily="34" charset="0"/>
                </a:rPr>
                <a:t>Business Manager &amp; Business support function</a:t>
              </a:r>
            </a:p>
          </p:txBody>
        </p:sp>
      </p:grpSp>
      <p:sp>
        <p:nvSpPr>
          <p:cNvPr id="17" name="Callout: Left Arrow 16">
            <a:extLst>
              <a:ext uri="{FF2B5EF4-FFF2-40B4-BE49-F238E27FC236}">
                <a16:creationId xmlns:a16="http://schemas.microsoft.com/office/drawing/2014/main" id="{3E55A283-8E3E-B68F-D8CE-BA032754D4DE}"/>
              </a:ext>
            </a:extLst>
          </p:cNvPr>
          <p:cNvSpPr/>
          <p:nvPr/>
        </p:nvSpPr>
        <p:spPr>
          <a:xfrm>
            <a:off x="4934922" y="1942532"/>
            <a:ext cx="4614333" cy="655934"/>
          </a:xfrm>
          <a:prstGeom prst="leftArrowCallout">
            <a:avLst/>
          </a:prstGeom>
          <a:solidFill>
            <a:srgbClr val="0070C0"/>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LEAD Safeguarding </a:t>
            </a:r>
          </a:p>
          <a:p>
            <a:pPr algn="ctr"/>
            <a:r>
              <a:rPr lang="en-GB" dirty="0"/>
              <a:t>Partners</a:t>
            </a:r>
          </a:p>
        </p:txBody>
      </p:sp>
      <p:sp>
        <p:nvSpPr>
          <p:cNvPr id="19" name="Callout: Left Arrow 18">
            <a:extLst>
              <a:ext uri="{FF2B5EF4-FFF2-40B4-BE49-F238E27FC236}">
                <a16:creationId xmlns:a16="http://schemas.microsoft.com/office/drawing/2014/main" id="{8DD78C8A-DE77-B042-C183-DAE0B8ADDEF5}"/>
              </a:ext>
            </a:extLst>
          </p:cNvPr>
          <p:cNvSpPr/>
          <p:nvPr/>
        </p:nvSpPr>
        <p:spPr>
          <a:xfrm>
            <a:off x="4930308" y="3654552"/>
            <a:ext cx="4614333" cy="591747"/>
          </a:xfrm>
          <a:prstGeom prst="leftArrowCallout">
            <a:avLst/>
          </a:prstGeom>
          <a:solidFill>
            <a:srgbClr val="00B050"/>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DELEGATED Safeguarding Partners</a:t>
            </a:r>
          </a:p>
          <a:p>
            <a:pPr algn="ctr"/>
            <a:endParaRPr lang="en-GB" dirty="0"/>
          </a:p>
        </p:txBody>
      </p:sp>
      <p:sp>
        <p:nvSpPr>
          <p:cNvPr id="20" name="Arrow: Up-Down 19">
            <a:extLst>
              <a:ext uri="{FF2B5EF4-FFF2-40B4-BE49-F238E27FC236}">
                <a16:creationId xmlns:a16="http://schemas.microsoft.com/office/drawing/2014/main" id="{9650E4EC-41B6-EA62-3654-0E6F280907B5}"/>
              </a:ext>
            </a:extLst>
          </p:cNvPr>
          <p:cNvSpPr/>
          <p:nvPr/>
        </p:nvSpPr>
        <p:spPr>
          <a:xfrm>
            <a:off x="2617049" y="2716885"/>
            <a:ext cx="233084" cy="536947"/>
          </a:xfrm>
          <a:prstGeom prst="up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946BD928-7D64-80A3-22E3-6BE3627C3C39}"/>
              </a:ext>
            </a:extLst>
          </p:cNvPr>
          <p:cNvSpPr txBox="1"/>
          <p:nvPr/>
        </p:nvSpPr>
        <p:spPr>
          <a:xfrm>
            <a:off x="9690132" y="1410279"/>
            <a:ext cx="1752597" cy="4093202"/>
          </a:xfrm>
          <a:prstGeom prst="rect">
            <a:avLst/>
          </a:prstGeom>
          <a:solidFill>
            <a:srgbClr val="CC6600"/>
          </a:solidFill>
          <a:ln>
            <a:solidFill>
              <a:schemeClr val="tx1"/>
            </a:solidFill>
          </a:ln>
          <a:effectLst>
            <a:outerShdw blurRad="50800" dist="38100" dir="5400000" algn="t" rotWithShape="0">
              <a:prstClr val="black">
                <a:alpha val="40000"/>
              </a:prstClr>
            </a:outerShdw>
          </a:effectLst>
        </p:spPr>
        <p:txBody>
          <a:bodyPr wrap="square" rtlCol="0">
            <a:noAutofit/>
          </a:bodyPr>
          <a:lstStyle/>
          <a:p>
            <a:endParaRPr lang="en-GB" dirty="0"/>
          </a:p>
          <a:p>
            <a:endParaRPr lang="en-GB" dirty="0"/>
          </a:p>
          <a:p>
            <a:pPr algn="ctr"/>
            <a:endParaRPr lang="en-GB" dirty="0"/>
          </a:p>
          <a:p>
            <a:pPr algn="ctr"/>
            <a:endParaRPr lang="en-GB" dirty="0"/>
          </a:p>
          <a:p>
            <a:pPr algn="ctr"/>
            <a:endParaRPr lang="en-GB" dirty="0"/>
          </a:p>
          <a:p>
            <a:pPr algn="ctr"/>
            <a:endParaRPr lang="en-GB" dirty="0"/>
          </a:p>
          <a:p>
            <a:pPr algn="ctr"/>
            <a:r>
              <a:rPr lang="en-GB" dirty="0">
                <a:solidFill>
                  <a:schemeClr val="bg1"/>
                </a:solidFill>
              </a:rPr>
              <a:t>INDEPENDENT SCRUTINY</a:t>
            </a:r>
          </a:p>
          <a:p>
            <a:pPr algn="ctr"/>
            <a:endParaRPr lang="en-GB" dirty="0"/>
          </a:p>
          <a:p>
            <a:pPr algn="ctr"/>
            <a:endParaRPr lang="en-GB" dirty="0"/>
          </a:p>
        </p:txBody>
      </p:sp>
      <p:sp>
        <p:nvSpPr>
          <p:cNvPr id="3" name="TextBox 2">
            <a:extLst>
              <a:ext uri="{FF2B5EF4-FFF2-40B4-BE49-F238E27FC236}">
                <a16:creationId xmlns:a16="http://schemas.microsoft.com/office/drawing/2014/main" id="{96BEB99F-F6D8-48E1-4956-EB6103CA3A29}"/>
              </a:ext>
            </a:extLst>
          </p:cNvPr>
          <p:cNvSpPr txBox="1"/>
          <p:nvPr/>
        </p:nvSpPr>
        <p:spPr>
          <a:xfrm>
            <a:off x="1576461" y="3654180"/>
            <a:ext cx="1057274" cy="720000"/>
          </a:xfrm>
          <a:prstGeom prst="rect">
            <a:avLst/>
          </a:prstGeom>
          <a:solidFill>
            <a:srgbClr val="00B050"/>
          </a:solidFill>
          <a:ln>
            <a:solidFill>
              <a:schemeClr val="tx1"/>
            </a:solidFill>
          </a:ln>
        </p:spPr>
        <p:txBody>
          <a:bodyPr wrap="square" rtlCol="0">
            <a:noAutofit/>
          </a:bodyPr>
          <a:lstStyle/>
          <a:p>
            <a:pPr algn="ctr"/>
            <a:r>
              <a:rPr lang="en-GB" sz="1100" b="1" dirty="0">
                <a:solidFill>
                  <a:schemeClr val="bg1"/>
                </a:solidFill>
                <a:effectLst>
                  <a:outerShdw blurRad="38100" dist="38100" dir="2700000" algn="tl">
                    <a:srgbClr val="000000">
                      <a:alpha val="43137"/>
                    </a:srgbClr>
                  </a:outerShdw>
                </a:effectLst>
                <a:latin typeface="Aptos" panose="020B0004020202020204" pitchFamily="34" charset="0"/>
              </a:rPr>
              <a:t>Children’s  Trust</a:t>
            </a:r>
          </a:p>
          <a:p>
            <a:pPr algn="ctr"/>
            <a:endParaRPr lang="en-GB" sz="1100" b="1" dirty="0">
              <a:solidFill>
                <a:schemeClr val="bg1"/>
              </a:solidFill>
              <a:effectLst>
                <a:outerShdw blurRad="38100" dist="38100" dir="2700000" algn="tl">
                  <a:srgbClr val="000000">
                    <a:alpha val="43137"/>
                  </a:srgbClr>
                </a:outerShdw>
              </a:effectLst>
              <a:latin typeface="Aptos" panose="020B0004020202020204" pitchFamily="34" charset="0"/>
            </a:endParaRPr>
          </a:p>
          <a:p>
            <a:pPr algn="ctr"/>
            <a:r>
              <a:rPr lang="en-GB" sz="1100" b="1" dirty="0">
                <a:solidFill>
                  <a:schemeClr val="bg1"/>
                </a:solidFill>
                <a:effectLst>
                  <a:outerShdw blurRad="38100" dist="38100" dir="2700000" algn="tl">
                    <a:srgbClr val="000000">
                      <a:alpha val="43137"/>
                    </a:srgbClr>
                  </a:outerShdw>
                </a:effectLst>
                <a:latin typeface="Aptos" panose="020B0004020202020204" pitchFamily="34" charset="0"/>
              </a:rPr>
              <a:t>CEO</a:t>
            </a:r>
          </a:p>
        </p:txBody>
      </p:sp>
      <p:sp>
        <p:nvSpPr>
          <p:cNvPr id="8" name="Callout: Left Arrow 7">
            <a:extLst>
              <a:ext uri="{FF2B5EF4-FFF2-40B4-BE49-F238E27FC236}">
                <a16:creationId xmlns:a16="http://schemas.microsoft.com/office/drawing/2014/main" id="{DA07CEE4-15C1-E13A-FB3E-4AEBC4AD4E89}"/>
              </a:ext>
            </a:extLst>
          </p:cNvPr>
          <p:cNvSpPr/>
          <p:nvPr/>
        </p:nvSpPr>
        <p:spPr>
          <a:xfrm>
            <a:off x="4930308" y="4892373"/>
            <a:ext cx="4614333" cy="598934"/>
          </a:xfrm>
          <a:prstGeom prst="leftArrowCallout">
            <a:avLst/>
          </a:prstGeom>
          <a:solidFill>
            <a:srgbClr val="00B050"/>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Relevant Partners</a:t>
            </a:r>
          </a:p>
          <a:p>
            <a:pPr algn="ctr"/>
            <a:r>
              <a:rPr lang="en-GB" dirty="0"/>
              <a:t>Delivery of Priorities</a:t>
            </a:r>
          </a:p>
          <a:p>
            <a:pPr algn="ctr"/>
            <a:endParaRPr lang="en-GB" dirty="0"/>
          </a:p>
        </p:txBody>
      </p:sp>
      <p:sp>
        <p:nvSpPr>
          <p:cNvPr id="21" name="Arrow: Up-Down 20">
            <a:extLst>
              <a:ext uri="{FF2B5EF4-FFF2-40B4-BE49-F238E27FC236}">
                <a16:creationId xmlns:a16="http://schemas.microsoft.com/office/drawing/2014/main" id="{BF0EB4AF-C14D-4D73-732E-EDC7AD5A1DF7}"/>
              </a:ext>
            </a:extLst>
          </p:cNvPr>
          <p:cNvSpPr/>
          <p:nvPr/>
        </p:nvSpPr>
        <p:spPr>
          <a:xfrm>
            <a:off x="2616965" y="4446579"/>
            <a:ext cx="233084" cy="536947"/>
          </a:xfrm>
          <a:prstGeom prst="up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5187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F645-466A-AB1E-A418-B279FF9259E1}"/>
              </a:ext>
            </a:extLst>
          </p:cNvPr>
          <p:cNvSpPr>
            <a:spLocks noGrp="1"/>
          </p:cNvSpPr>
          <p:nvPr>
            <p:ph type="title"/>
          </p:nvPr>
        </p:nvSpPr>
        <p:spPr/>
        <p:txBody>
          <a:bodyPr>
            <a:normAutofit/>
          </a:bodyPr>
          <a:lstStyle/>
          <a:p>
            <a:r>
              <a:rPr lang="en-GB" sz="3200" b="1" dirty="0">
                <a:cs typeface="Arial" panose="020B0604020202020204" pitchFamily="34" charset="0"/>
              </a:rPr>
              <a:t>Sandwell Safeguarding Children Partnership Vision</a:t>
            </a:r>
            <a:endParaRPr lang="en-GB" dirty="0"/>
          </a:p>
        </p:txBody>
      </p:sp>
      <p:pic>
        <p:nvPicPr>
          <p:cNvPr id="4" name="Picture 3">
            <a:extLst>
              <a:ext uri="{FF2B5EF4-FFF2-40B4-BE49-F238E27FC236}">
                <a16:creationId xmlns:a16="http://schemas.microsoft.com/office/drawing/2014/main" id="{EE03D89C-34EE-12C0-E986-A3CA1FAC21F3}"/>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02710" y="1399604"/>
            <a:ext cx="5137077" cy="491938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5" name="Content Placeholder 2">
            <a:extLst>
              <a:ext uri="{FF2B5EF4-FFF2-40B4-BE49-F238E27FC236}">
                <a16:creationId xmlns:a16="http://schemas.microsoft.com/office/drawing/2014/main" id="{B321D8D8-B8AB-A8C7-7120-ABB76945650B}"/>
              </a:ext>
            </a:extLst>
          </p:cNvPr>
          <p:cNvSpPr>
            <a:spLocks noGrp="1"/>
          </p:cNvSpPr>
          <p:nvPr>
            <p:ph idx="1"/>
          </p:nvPr>
        </p:nvSpPr>
        <p:spPr>
          <a:xfrm>
            <a:off x="5439787" y="2842380"/>
            <a:ext cx="6524847" cy="2033827"/>
          </a:xfrm>
        </p:spPr>
        <p:txBody>
          <a:bodyPr>
            <a:spAutoFit/>
          </a:bodyPr>
          <a:lstStyle/>
          <a:p>
            <a:pPr marL="0" indent="0" algn="ctr">
              <a:buNone/>
            </a:pPr>
            <a:r>
              <a:rPr lang="en-GB" b="1" dirty="0">
                <a:solidFill>
                  <a:srgbClr val="44536A"/>
                </a:solidFill>
                <a:latin typeface="Aptos" panose="020B0004020202020204" pitchFamily="34" charset="0"/>
                <a:cs typeface="Arial" panose="020B0604020202020204" pitchFamily="34" charset="0"/>
              </a:rPr>
              <a:t>All children to be safe at home and in their communities, where they are loved, cared for and have the stability to grow healthily and achieve their ambitions</a:t>
            </a:r>
            <a:endParaRPr lang="en-GB" dirty="0">
              <a:solidFill>
                <a:srgbClr val="44536A"/>
              </a:solidFill>
              <a:latin typeface="Aptos" panose="020B0004020202020204" pitchFamily="34" charset="0"/>
              <a:cs typeface="Arial" panose="020B0604020202020204" pitchFamily="34"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4E54DC96-4529-1180-0214-B2390804FC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781" y="6318983"/>
            <a:ext cx="3048006" cy="448057"/>
          </a:xfrm>
          <a:prstGeom prst="rect">
            <a:avLst/>
          </a:prstGeom>
        </p:spPr>
      </p:pic>
      <p:pic>
        <p:nvPicPr>
          <p:cNvPr id="13" name="Recorded Sound">
            <a:hlinkClick r:id="" action="ppaction://media"/>
            <a:extLst>
              <a:ext uri="{FF2B5EF4-FFF2-40B4-BE49-F238E27FC236}">
                <a16:creationId xmlns:a16="http://schemas.microsoft.com/office/drawing/2014/main" id="{4E501464-ABA8-4C40-BBFC-9F07BA50E4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48054" y="1818241"/>
            <a:ext cx="406400" cy="406400"/>
          </a:xfrm>
          <a:prstGeom prst="rect">
            <a:avLst/>
          </a:prstGeom>
        </p:spPr>
      </p:pic>
    </p:spTree>
    <p:extLst>
      <p:ext uri="{BB962C8B-B14F-4D97-AF65-F5344CB8AC3E}">
        <p14:creationId xmlns:p14="http://schemas.microsoft.com/office/powerpoint/2010/main" val="32573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8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3813-7997-4A6B-C240-1F398B6AE3E8}"/>
              </a:ext>
            </a:extLst>
          </p:cNvPr>
          <p:cNvSpPr>
            <a:spLocks noGrp="1"/>
          </p:cNvSpPr>
          <p:nvPr>
            <p:ph type="title"/>
          </p:nvPr>
        </p:nvSpPr>
        <p:spPr/>
        <p:txBody>
          <a:bodyPr/>
          <a:lstStyle/>
          <a:p>
            <a:r>
              <a:rPr lang="en-GB" sz="3200" b="1" dirty="0">
                <a:cs typeface="Arial" panose="020B0604020202020204" pitchFamily="34" charset="0"/>
              </a:rPr>
              <a:t>Our Values and Principles </a:t>
            </a:r>
            <a:endParaRPr lang="en-GB" b="1" dirty="0"/>
          </a:p>
        </p:txBody>
      </p:sp>
      <p:grpSp>
        <p:nvGrpSpPr>
          <p:cNvPr id="26" name="Group 25">
            <a:extLst>
              <a:ext uri="{FF2B5EF4-FFF2-40B4-BE49-F238E27FC236}">
                <a16:creationId xmlns:a16="http://schemas.microsoft.com/office/drawing/2014/main" id="{9BEF6A36-45CF-8D48-236A-6C393F22CE76}"/>
              </a:ext>
            </a:extLst>
          </p:cNvPr>
          <p:cNvGrpSpPr/>
          <p:nvPr/>
        </p:nvGrpSpPr>
        <p:grpSpPr>
          <a:xfrm>
            <a:off x="546966" y="1360047"/>
            <a:ext cx="3835807" cy="4875728"/>
            <a:chOff x="546964" y="1132260"/>
            <a:chExt cx="3835807" cy="4875728"/>
          </a:xfrm>
        </p:grpSpPr>
        <p:sp>
          <p:nvSpPr>
            <p:cNvPr id="9" name="Rectangle: Rounded Corners 8">
              <a:extLst>
                <a:ext uri="{FF2B5EF4-FFF2-40B4-BE49-F238E27FC236}">
                  <a16:creationId xmlns:a16="http://schemas.microsoft.com/office/drawing/2014/main" id="{D41DFADC-0F93-A503-4413-FBA29A809B0F}"/>
                </a:ext>
              </a:extLst>
            </p:cNvPr>
            <p:cNvSpPr/>
            <p:nvPr/>
          </p:nvSpPr>
          <p:spPr>
            <a:xfrm>
              <a:off x="546966" y="1685237"/>
              <a:ext cx="3835805" cy="71508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Children at the heart</a:t>
              </a:r>
              <a:br>
                <a:rPr lang="en-GB" sz="18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br>
              <a:r>
                <a:rPr lang="en-GB" sz="18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of what we do</a:t>
              </a:r>
              <a:endParaRPr lang="en-GB" sz="1200" dirty="0">
                <a:solidFill>
                  <a:schemeClr val="bg1"/>
                </a:solidFill>
                <a:effectLst>
                  <a:outerShdw blurRad="38100" dist="38100" dir="2700000" algn="tl">
                    <a:srgbClr val="000000">
                      <a:alpha val="43137"/>
                    </a:srgbClr>
                  </a:outerShdw>
                </a:effectLst>
                <a:latin typeface="Aptos" panose="020B0004020202020204" pitchFamily="34" charset="0"/>
              </a:endParaRPr>
            </a:p>
          </p:txBody>
        </p:sp>
        <p:sp>
          <p:nvSpPr>
            <p:cNvPr id="11" name="Rectangle: Rounded Corners 10">
              <a:extLst>
                <a:ext uri="{FF2B5EF4-FFF2-40B4-BE49-F238E27FC236}">
                  <a16:creationId xmlns:a16="http://schemas.microsoft.com/office/drawing/2014/main" id="{E723CE1F-CA94-D7B3-B553-D67019C59600}"/>
                </a:ext>
              </a:extLst>
            </p:cNvPr>
            <p:cNvSpPr/>
            <p:nvPr/>
          </p:nvSpPr>
          <p:spPr>
            <a:xfrm>
              <a:off x="546965" y="2575404"/>
              <a:ext cx="3835805" cy="71508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Together we will make Sandwell safer for children</a:t>
              </a:r>
              <a:endParaRPr lang="en-GB" sz="1200" dirty="0">
                <a:solidFill>
                  <a:schemeClr val="bg1"/>
                </a:solidFill>
                <a:effectLst>
                  <a:outerShdw blurRad="38100" dist="38100" dir="2700000" algn="tl">
                    <a:srgbClr val="000000">
                      <a:alpha val="43137"/>
                    </a:srgbClr>
                  </a:outerShdw>
                </a:effectLst>
                <a:latin typeface="Aptos" panose="020B0004020202020204" pitchFamily="34" charset="0"/>
              </a:endParaRPr>
            </a:p>
          </p:txBody>
        </p:sp>
        <p:sp>
          <p:nvSpPr>
            <p:cNvPr id="12" name="Rectangle: Rounded Corners 11">
              <a:extLst>
                <a:ext uri="{FF2B5EF4-FFF2-40B4-BE49-F238E27FC236}">
                  <a16:creationId xmlns:a16="http://schemas.microsoft.com/office/drawing/2014/main" id="{A3E37A20-17F0-7CC3-445F-E13AF0DD0862}"/>
                </a:ext>
              </a:extLst>
            </p:cNvPr>
            <p:cNvSpPr/>
            <p:nvPr/>
          </p:nvSpPr>
          <p:spPr>
            <a:xfrm>
              <a:off x="546966" y="3465572"/>
              <a:ext cx="3835805" cy="408623"/>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Always listen, learn and improve</a:t>
              </a:r>
              <a:endParaRPr lang="en-GB" sz="1200" dirty="0">
                <a:solidFill>
                  <a:schemeClr val="bg1"/>
                </a:solidFill>
                <a:effectLst>
                  <a:outerShdw blurRad="38100" dist="38100" dir="2700000" algn="tl">
                    <a:srgbClr val="000000">
                      <a:alpha val="43137"/>
                    </a:srgbClr>
                  </a:outerShdw>
                </a:effectLst>
                <a:latin typeface="Aptos" panose="020B0004020202020204" pitchFamily="34" charset="0"/>
              </a:endParaRPr>
            </a:p>
          </p:txBody>
        </p:sp>
        <p:sp>
          <p:nvSpPr>
            <p:cNvPr id="13" name="Rectangle: Rounded Corners 12">
              <a:extLst>
                <a:ext uri="{FF2B5EF4-FFF2-40B4-BE49-F238E27FC236}">
                  <a16:creationId xmlns:a16="http://schemas.microsoft.com/office/drawing/2014/main" id="{11C4C14C-4CD8-928D-9D38-E90329D68126}"/>
                </a:ext>
              </a:extLst>
            </p:cNvPr>
            <p:cNvSpPr/>
            <p:nvPr/>
          </p:nvSpPr>
          <p:spPr>
            <a:xfrm>
              <a:off x="546964" y="4086664"/>
              <a:ext cx="3835805" cy="71508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Respect for each other, recognise &amp; respond to difference</a:t>
              </a:r>
              <a:endParaRPr lang="en-GB" sz="1200" dirty="0">
                <a:solidFill>
                  <a:schemeClr val="bg1"/>
                </a:solidFill>
                <a:effectLst>
                  <a:outerShdw blurRad="38100" dist="38100" dir="2700000" algn="tl">
                    <a:srgbClr val="000000">
                      <a:alpha val="43137"/>
                    </a:srgbClr>
                  </a:outerShdw>
                </a:effectLst>
                <a:latin typeface="Aptos" panose="020B0004020202020204" pitchFamily="34" charset="0"/>
              </a:endParaRPr>
            </a:p>
          </p:txBody>
        </p:sp>
        <p:sp>
          <p:nvSpPr>
            <p:cNvPr id="14" name="Rectangle: Rounded Corners 13">
              <a:extLst>
                <a:ext uri="{FF2B5EF4-FFF2-40B4-BE49-F238E27FC236}">
                  <a16:creationId xmlns:a16="http://schemas.microsoft.com/office/drawing/2014/main" id="{61E4EAFB-9876-A1B6-E832-CC04DDDDBE6C}"/>
                </a:ext>
              </a:extLst>
            </p:cNvPr>
            <p:cNvSpPr/>
            <p:nvPr/>
          </p:nvSpPr>
          <p:spPr>
            <a:xfrm>
              <a:off x="546964" y="4986432"/>
              <a:ext cx="3835805" cy="1021556"/>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Positive about the future and aspire for children to be solution focused, committed and innovative</a:t>
              </a:r>
              <a:endParaRPr lang="en-GB" sz="1200" dirty="0">
                <a:solidFill>
                  <a:schemeClr val="bg1"/>
                </a:solidFill>
                <a:effectLst>
                  <a:outerShdw blurRad="38100" dist="38100" dir="2700000" algn="tl">
                    <a:srgbClr val="000000">
                      <a:alpha val="43137"/>
                    </a:srgbClr>
                  </a:outerShdw>
                </a:effectLst>
                <a:latin typeface="Aptos" panose="020B0004020202020204" pitchFamily="34" charset="0"/>
              </a:endParaRPr>
            </a:p>
          </p:txBody>
        </p:sp>
        <p:sp>
          <p:nvSpPr>
            <p:cNvPr id="23" name="Title 1">
              <a:extLst>
                <a:ext uri="{FF2B5EF4-FFF2-40B4-BE49-F238E27FC236}">
                  <a16:creationId xmlns:a16="http://schemas.microsoft.com/office/drawing/2014/main" id="{30E70101-2AE1-7DF2-D6E6-D1B19508F4E5}"/>
                </a:ext>
              </a:extLst>
            </p:cNvPr>
            <p:cNvSpPr txBox="1">
              <a:spLocks/>
            </p:cNvSpPr>
            <p:nvPr/>
          </p:nvSpPr>
          <p:spPr>
            <a:xfrm>
              <a:off x="811258" y="1132260"/>
              <a:ext cx="3307215" cy="929517"/>
            </a:xfrm>
            <a:prstGeom prst="rect">
              <a:avLst/>
            </a:prstGeom>
          </p:spPr>
          <p:txBody>
            <a:bodyPr vert="horz" lIns="0" tIns="45720" rIns="0" bIns="45720" rtlCol="0" anchor="t">
              <a:normAutofit/>
            </a:bodyPr>
            <a:lstStyle>
              <a:lvl1pPr algn="l" defTabSz="914400" rtl="0" eaLnBrk="1" latinLnBrk="0" hangingPunct="1">
                <a:lnSpc>
                  <a:spcPct val="90000"/>
                </a:lnSpc>
                <a:spcBef>
                  <a:spcPct val="0"/>
                </a:spcBef>
                <a:buNone/>
                <a:defRPr sz="3200" kern="1200">
                  <a:solidFill>
                    <a:schemeClr val="bg1"/>
                  </a:solidFill>
                  <a:effectLst>
                    <a:outerShdw blurRad="38100" dist="38100" dir="2700000" algn="tl">
                      <a:srgbClr val="000000">
                        <a:alpha val="43137"/>
                      </a:srgbClr>
                    </a:outerShdw>
                  </a:effectLst>
                  <a:latin typeface="Aptos" panose="020B0004020202020204" pitchFamily="34" charset="0"/>
                  <a:ea typeface="+mj-ea"/>
                  <a:cs typeface="+mj-cs"/>
                </a:defRPr>
              </a:lvl1pPr>
            </a:lstStyle>
            <a:p>
              <a:pPr algn="ctr"/>
              <a:r>
                <a:rPr lang="en-GB" b="1" dirty="0">
                  <a:solidFill>
                    <a:srgbClr val="3F4D67"/>
                  </a:solidFill>
                  <a:effectLst/>
                  <a:cs typeface="Arial" panose="020B0604020202020204" pitchFamily="34" charset="0"/>
                </a:rPr>
                <a:t>Values</a:t>
              </a:r>
              <a:endParaRPr lang="en-GB" dirty="0">
                <a:solidFill>
                  <a:srgbClr val="3F4D67"/>
                </a:solidFill>
                <a:effectLst/>
              </a:endParaRPr>
            </a:p>
          </p:txBody>
        </p:sp>
      </p:grpSp>
      <p:grpSp>
        <p:nvGrpSpPr>
          <p:cNvPr id="25" name="Group 24">
            <a:extLst>
              <a:ext uri="{FF2B5EF4-FFF2-40B4-BE49-F238E27FC236}">
                <a16:creationId xmlns:a16="http://schemas.microsoft.com/office/drawing/2014/main" id="{C23B7B6B-EDE5-0C8C-7B66-46E539284382}"/>
              </a:ext>
            </a:extLst>
          </p:cNvPr>
          <p:cNvGrpSpPr/>
          <p:nvPr/>
        </p:nvGrpSpPr>
        <p:grpSpPr>
          <a:xfrm>
            <a:off x="7544934" y="1377855"/>
            <a:ext cx="3835807" cy="4829651"/>
            <a:chOff x="4902398" y="1178337"/>
            <a:chExt cx="3835807" cy="4829651"/>
          </a:xfrm>
        </p:grpSpPr>
        <p:sp>
          <p:nvSpPr>
            <p:cNvPr id="16" name="Rectangle: Rounded Corners 15">
              <a:extLst>
                <a:ext uri="{FF2B5EF4-FFF2-40B4-BE49-F238E27FC236}">
                  <a16:creationId xmlns:a16="http://schemas.microsoft.com/office/drawing/2014/main" id="{2B5ACBF6-9E6F-F8C0-1AF7-4249FE7C9627}"/>
                </a:ext>
              </a:extLst>
            </p:cNvPr>
            <p:cNvSpPr/>
            <p:nvPr/>
          </p:nvSpPr>
          <p:spPr>
            <a:xfrm>
              <a:off x="4902400" y="2284183"/>
              <a:ext cx="3835805" cy="715089"/>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lvl="0"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Mutual trust,  inclusivity, </a:t>
              </a:r>
            </a:p>
            <a:p>
              <a:pPr lvl="0"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respectful challenge and curiosity</a:t>
              </a:r>
            </a:p>
          </p:txBody>
        </p:sp>
        <p:sp>
          <p:nvSpPr>
            <p:cNvPr id="17" name="Rectangle: Rounded Corners 16">
              <a:extLst>
                <a:ext uri="{FF2B5EF4-FFF2-40B4-BE49-F238E27FC236}">
                  <a16:creationId xmlns:a16="http://schemas.microsoft.com/office/drawing/2014/main" id="{F784DF59-A6C5-45C0-2372-3B8A2931FAB7}"/>
                </a:ext>
              </a:extLst>
            </p:cNvPr>
            <p:cNvSpPr/>
            <p:nvPr/>
          </p:nvSpPr>
          <p:spPr>
            <a:xfrm>
              <a:off x="4902400" y="1685237"/>
              <a:ext cx="3835805" cy="408623"/>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Make a difference </a:t>
              </a:r>
            </a:p>
          </p:txBody>
        </p:sp>
        <p:sp>
          <p:nvSpPr>
            <p:cNvPr id="18" name="Rectangle: Rounded Corners 17">
              <a:extLst>
                <a:ext uri="{FF2B5EF4-FFF2-40B4-BE49-F238E27FC236}">
                  <a16:creationId xmlns:a16="http://schemas.microsoft.com/office/drawing/2014/main" id="{10752A7E-913D-AA77-E7DA-D5D1840B5232}"/>
                </a:ext>
              </a:extLst>
            </p:cNvPr>
            <p:cNvSpPr/>
            <p:nvPr/>
          </p:nvSpPr>
          <p:spPr>
            <a:xfrm>
              <a:off x="4902399" y="3189595"/>
              <a:ext cx="3835805" cy="715089"/>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lvl="0"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Effective decision making and </a:t>
              </a:r>
            </a:p>
            <a:p>
              <a:pPr lvl="0"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joint accountability</a:t>
              </a:r>
            </a:p>
          </p:txBody>
        </p:sp>
        <p:sp>
          <p:nvSpPr>
            <p:cNvPr id="19" name="Rectangle: Rounded Corners 18">
              <a:extLst>
                <a:ext uri="{FF2B5EF4-FFF2-40B4-BE49-F238E27FC236}">
                  <a16:creationId xmlns:a16="http://schemas.microsoft.com/office/drawing/2014/main" id="{D8165877-3713-CB09-15DF-1FFCDF78C42A}"/>
                </a:ext>
              </a:extLst>
            </p:cNvPr>
            <p:cNvSpPr/>
            <p:nvPr/>
          </p:nvSpPr>
          <p:spPr>
            <a:xfrm>
              <a:off x="4902398" y="4095007"/>
              <a:ext cx="3835805" cy="408623"/>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lvl="0"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Listening and learning</a:t>
              </a:r>
            </a:p>
          </p:txBody>
        </p:sp>
        <p:sp>
          <p:nvSpPr>
            <p:cNvPr id="20" name="Rectangle: Rounded Corners 19">
              <a:extLst>
                <a:ext uri="{FF2B5EF4-FFF2-40B4-BE49-F238E27FC236}">
                  <a16:creationId xmlns:a16="http://schemas.microsoft.com/office/drawing/2014/main" id="{CCA093A3-799E-F1DB-56D7-DB9FE2D87DBA}"/>
                </a:ext>
              </a:extLst>
            </p:cNvPr>
            <p:cNvSpPr/>
            <p:nvPr/>
          </p:nvSpPr>
          <p:spPr>
            <a:xfrm>
              <a:off x="4902398" y="4693953"/>
              <a:ext cx="3835805" cy="715089"/>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lvl="0"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Shared approach to</a:t>
              </a:r>
            </a:p>
            <a:p>
              <a:pPr lvl="0"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working with families</a:t>
              </a:r>
            </a:p>
          </p:txBody>
        </p:sp>
        <p:sp>
          <p:nvSpPr>
            <p:cNvPr id="21" name="Rectangle: Rounded Corners 20">
              <a:extLst>
                <a:ext uri="{FF2B5EF4-FFF2-40B4-BE49-F238E27FC236}">
                  <a16:creationId xmlns:a16="http://schemas.microsoft.com/office/drawing/2014/main" id="{23684235-1C9E-D5EB-27FE-692A2F5A4709}"/>
                </a:ext>
              </a:extLst>
            </p:cNvPr>
            <p:cNvSpPr/>
            <p:nvPr/>
          </p:nvSpPr>
          <p:spPr>
            <a:xfrm>
              <a:off x="4902398" y="5599365"/>
              <a:ext cx="3835805" cy="408623"/>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lvl="0" algn="ct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Strong Leadership</a:t>
              </a:r>
            </a:p>
          </p:txBody>
        </p:sp>
        <p:sp>
          <p:nvSpPr>
            <p:cNvPr id="24" name="Title 1">
              <a:extLst>
                <a:ext uri="{FF2B5EF4-FFF2-40B4-BE49-F238E27FC236}">
                  <a16:creationId xmlns:a16="http://schemas.microsoft.com/office/drawing/2014/main" id="{ED1FE64A-EC9B-AB04-C6A5-A6D0CB5E55AB}"/>
                </a:ext>
              </a:extLst>
            </p:cNvPr>
            <p:cNvSpPr txBox="1">
              <a:spLocks/>
            </p:cNvSpPr>
            <p:nvPr/>
          </p:nvSpPr>
          <p:spPr>
            <a:xfrm>
              <a:off x="5166692" y="1178337"/>
              <a:ext cx="3307215" cy="929517"/>
            </a:xfrm>
            <a:prstGeom prst="rect">
              <a:avLst/>
            </a:prstGeom>
          </p:spPr>
          <p:txBody>
            <a:bodyPr vert="horz" lIns="0" tIns="45720" rIns="0" bIns="45720" rtlCol="0" anchor="t">
              <a:normAutofit/>
            </a:bodyPr>
            <a:lstStyle>
              <a:lvl1pPr algn="l" defTabSz="914400" rtl="0" eaLnBrk="1" latinLnBrk="0" hangingPunct="1">
                <a:lnSpc>
                  <a:spcPct val="90000"/>
                </a:lnSpc>
                <a:spcBef>
                  <a:spcPct val="0"/>
                </a:spcBef>
                <a:buNone/>
                <a:defRPr sz="3200" kern="1200">
                  <a:solidFill>
                    <a:schemeClr val="bg1"/>
                  </a:solidFill>
                  <a:effectLst>
                    <a:outerShdw blurRad="38100" dist="38100" dir="2700000" algn="tl">
                      <a:srgbClr val="000000">
                        <a:alpha val="43137"/>
                      </a:srgbClr>
                    </a:outerShdw>
                  </a:effectLst>
                  <a:latin typeface="Aptos" panose="020B0004020202020204" pitchFamily="34" charset="0"/>
                  <a:ea typeface="+mj-ea"/>
                  <a:cs typeface="+mj-cs"/>
                </a:defRPr>
              </a:lvl1pPr>
            </a:lstStyle>
            <a:p>
              <a:pPr algn="ctr"/>
              <a:r>
                <a:rPr lang="en-GB" b="1" dirty="0">
                  <a:solidFill>
                    <a:srgbClr val="446C81"/>
                  </a:solidFill>
                  <a:effectLst/>
                  <a:cs typeface="Arial" panose="020B0604020202020204" pitchFamily="34" charset="0"/>
                </a:rPr>
                <a:t>Principles </a:t>
              </a:r>
              <a:endParaRPr lang="en-GB" dirty="0">
                <a:solidFill>
                  <a:srgbClr val="446C81"/>
                </a:solidFill>
                <a:effectLst/>
              </a:endParaRPr>
            </a:p>
          </p:txBody>
        </p:sp>
      </p:grpSp>
      <p:pic>
        <p:nvPicPr>
          <p:cNvPr id="28" name="Picture 27" descr="A person holding a colorful umbrella&#10;&#10;Description automatically generated">
            <a:extLst>
              <a:ext uri="{FF2B5EF4-FFF2-40B4-BE49-F238E27FC236}">
                <a16:creationId xmlns:a16="http://schemas.microsoft.com/office/drawing/2014/main" id="{B411F80C-14C9-E65C-32F6-FC878F05F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975" y="2483701"/>
            <a:ext cx="2951753" cy="2951753"/>
          </a:xfrm>
          <a:prstGeom prst="rect">
            <a:avLst/>
          </a:prstGeom>
        </p:spPr>
      </p:pic>
    </p:spTree>
    <p:extLst>
      <p:ext uri="{BB962C8B-B14F-4D97-AF65-F5344CB8AC3E}">
        <p14:creationId xmlns:p14="http://schemas.microsoft.com/office/powerpoint/2010/main" val="29057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A99A-CF5B-0567-E4BD-65742723E4AE}"/>
              </a:ext>
            </a:extLst>
          </p:cNvPr>
          <p:cNvSpPr>
            <a:spLocks noGrp="1"/>
          </p:cNvSpPr>
          <p:nvPr>
            <p:ph type="title"/>
          </p:nvPr>
        </p:nvSpPr>
        <p:spPr/>
        <p:txBody>
          <a:bodyPr>
            <a:normAutofit/>
          </a:bodyPr>
          <a:lstStyle/>
          <a:p>
            <a:r>
              <a:rPr lang="en-GB" sz="3200" b="1" dirty="0">
                <a:ea typeface="Tahoma" panose="020B0604030504040204" pitchFamily="34" charset="0"/>
                <a:cs typeface="Arial" panose="020B0604020202020204" pitchFamily="34" charset="0"/>
              </a:rPr>
              <a:t>Emphasis within Working Together 2023 </a:t>
            </a:r>
            <a:endParaRPr lang="en-GB" b="1" dirty="0"/>
          </a:p>
        </p:txBody>
      </p:sp>
      <p:grpSp>
        <p:nvGrpSpPr>
          <p:cNvPr id="11" name="Group 10">
            <a:extLst>
              <a:ext uri="{FF2B5EF4-FFF2-40B4-BE49-F238E27FC236}">
                <a16:creationId xmlns:a16="http://schemas.microsoft.com/office/drawing/2014/main" id="{B28DC457-D349-2C41-7292-A17E10A1CFD5}"/>
              </a:ext>
            </a:extLst>
          </p:cNvPr>
          <p:cNvGrpSpPr/>
          <p:nvPr/>
        </p:nvGrpSpPr>
        <p:grpSpPr>
          <a:xfrm>
            <a:off x="2359817" y="1152933"/>
            <a:ext cx="7386638" cy="5257290"/>
            <a:chOff x="2278937" y="1824920"/>
            <a:chExt cx="7386638" cy="4683877"/>
          </a:xfrm>
        </p:grpSpPr>
        <p:sp>
          <p:nvSpPr>
            <p:cNvPr id="4" name="Rectangle: Rounded Corners 3">
              <a:extLst>
                <a:ext uri="{FF2B5EF4-FFF2-40B4-BE49-F238E27FC236}">
                  <a16:creationId xmlns:a16="http://schemas.microsoft.com/office/drawing/2014/main" id="{4E3E5464-4FAC-D1B4-491D-923CCABA20CB}"/>
                </a:ext>
              </a:extLst>
            </p:cNvPr>
            <p:cNvSpPr/>
            <p:nvPr/>
          </p:nvSpPr>
          <p:spPr>
            <a:xfrm>
              <a:off x="4119645" y="1824920"/>
              <a:ext cx="3705225" cy="637094"/>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S</a:t>
              </a:r>
              <a:r>
                <a:rPr lang="en-GB" sz="1800" b="1" i="0"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hared</a:t>
              </a:r>
              <a:r>
                <a:rPr lang="en-GB" sz="1800" i="0"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t>
              </a:r>
              <a:r>
                <a:rPr lang="en-GB" sz="1800" b="1" i="0"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responsibility </a:t>
              </a:r>
            </a:p>
            <a:p>
              <a:pPr algn="ctr"/>
              <a:r>
                <a:rPr lang="en-GB" sz="1800" i="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clarification of roles</a:t>
              </a:r>
              <a:endPar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FA1817E4-62E3-E9A1-D5FF-E27CC3B85F09}"/>
                </a:ext>
              </a:extLst>
            </p:cNvPr>
            <p:cNvSpPr/>
            <p:nvPr/>
          </p:nvSpPr>
          <p:spPr>
            <a:xfrm>
              <a:off x="3624345" y="2612611"/>
              <a:ext cx="4695825" cy="637094"/>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b="1" dirty="0">
                  <a:solidFill>
                    <a:srgbClr val="FFFF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Family Help</a:t>
              </a:r>
            </a:p>
            <a:p>
              <a:pPr algn="ctr"/>
              <a:r>
                <a:rPr lang="en-GB" sz="1800" dirty="0">
                  <a:solidFill>
                    <a:schemeClr val="bg1"/>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Stronger emphasis and expectations</a:t>
              </a:r>
            </a:p>
          </p:txBody>
        </p:sp>
        <p:sp>
          <p:nvSpPr>
            <p:cNvPr id="6" name="Rectangle: Rounded Corners 5">
              <a:extLst>
                <a:ext uri="{FF2B5EF4-FFF2-40B4-BE49-F238E27FC236}">
                  <a16:creationId xmlns:a16="http://schemas.microsoft.com/office/drawing/2014/main" id="{72CC2564-D237-639F-95E3-E94ACEBA2196}"/>
                </a:ext>
              </a:extLst>
            </p:cNvPr>
            <p:cNvSpPr/>
            <p:nvPr/>
          </p:nvSpPr>
          <p:spPr>
            <a:xfrm>
              <a:off x="2624220" y="5008991"/>
              <a:ext cx="6743699" cy="637094"/>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Wider range </a:t>
              </a: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of</a:t>
              </a:r>
              <a:r>
                <a:rPr lang="en-GB" sz="1800"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t>
              </a: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safeguarding partners</a:t>
              </a:r>
            </a:p>
            <a:p>
              <a:pPr algn="ct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schools, colleges, education providers, voluntary community</a:t>
              </a:r>
            </a:p>
          </p:txBody>
        </p:sp>
        <p:sp>
          <p:nvSpPr>
            <p:cNvPr id="7" name="Rectangle: Rounded Corners 6">
              <a:extLst>
                <a:ext uri="{FF2B5EF4-FFF2-40B4-BE49-F238E27FC236}">
                  <a16:creationId xmlns:a16="http://schemas.microsoft.com/office/drawing/2014/main" id="{A1B8C66B-4C8F-DC45-2CD3-1B6B768B6BEC}"/>
                </a:ext>
              </a:extLst>
            </p:cNvPr>
            <p:cNvSpPr/>
            <p:nvPr/>
          </p:nvSpPr>
          <p:spPr>
            <a:xfrm>
              <a:off x="2890920" y="4210631"/>
              <a:ext cx="6191250" cy="637094"/>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Help</a:t>
              </a:r>
              <a:r>
                <a:rPr lang="en-GB" sz="1800"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t>
              </a:r>
              <a:r>
                <a:rPr lang="en-GB"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S</a:t>
              </a: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upport &amp;</a:t>
              </a:r>
              <a:r>
                <a:rPr lang="en-GB"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P</a:t>
              </a: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rotection</a:t>
              </a:r>
            </a:p>
            <a:p>
              <a:pPr algn="ctr"/>
              <a:r>
                <a:rPr lang="en-GB"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Same goals- i</a:t>
              </a: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n </a:t>
              </a:r>
              <a:r>
                <a:rPr lang="en-GB"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&amp; outside the home</a:t>
              </a:r>
              <a:endPar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0182B0B6-CD9B-AE65-23AE-6035329CD243}"/>
                </a:ext>
              </a:extLst>
            </p:cNvPr>
            <p:cNvSpPr/>
            <p:nvPr/>
          </p:nvSpPr>
          <p:spPr>
            <a:xfrm>
              <a:off x="2278937" y="5871703"/>
              <a:ext cx="7386638" cy="637094"/>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Shared learning</a:t>
              </a:r>
            </a:p>
            <a:p>
              <a:pPr algn="ct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Serious Child Safeguarding Incidents (plus Child Death Reviews)</a:t>
              </a:r>
            </a:p>
          </p:txBody>
        </p:sp>
      </p:grpSp>
      <p:sp>
        <p:nvSpPr>
          <p:cNvPr id="3" name="Rectangle: Rounded Corners 2">
            <a:extLst>
              <a:ext uri="{FF2B5EF4-FFF2-40B4-BE49-F238E27FC236}">
                <a16:creationId xmlns:a16="http://schemas.microsoft.com/office/drawing/2014/main" id="{4B995D08-5940-BC24-6DDF-DBA5E14F5300}"/>
              </a:ext>
            </a:extLst>
          </p:cNvPr>
          <p:cNvSpPr/>
          <p:nvPr/>
        </p:nvSpPr>
        <p:spPr>
          <a:xfrm>
            <a:off x="3333750" y="2967758"/>
            <a:ext cx="5410200" cy="71508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Diversity and personalised </a:t>
            </a:r>
          </a:p>
          <a:p>
            <a:pPr algn="ctr"/>
            <a:r>
              <a:rPr lang="en-GB"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Working with families &amp; appreciating differences</a:t>
            </a: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t>
            </a:r>
          </a:p>
        </p:txBody>
      </p:sp>
    </p:spTree>
    <p:extLst>
      <p:ext uri="{BB962C8B-B14F-4D97-AF65-F5344CB8AC3E}">
        <p14:creationId xmlns:p14="http://schemas.microsoft.com/office/powerpoint/2010/main" val="378466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A99A-CF5B-0567-E4BD-65742723E4AE}"/>
              </a:ext>
            </a:extLst>
          </p:cNvPr>
          <p:cNvSpPr>
            <a:spLocks noGrp="1"/>
          </p:cNvSpPr>
          <p:nvPr>
            <p:ph type="title"/>
          </p:nvPr>
        </p:nvSpPr>
        <p:spPr/>
        <p:txBody>
          <a:bodyPr>
            <a:normAutofit/>
          </a:bodyPr>
          <a:lstStyle/>
          <a:p>
            <a:r>
              <a:rPr lang="en-GB" sz="3200" b="1" dirty="0">
                <a:ea typeface="Tahoma" panose="020B0604030504040204" pitchFamily="34" charset="0"/>
                <a:cs typeface="Arial" panose="020B0604020202020204" pitchFamily="34" charset="0"/>
              </a:rPr>
              <a:t>A Shared Responsibility</a:t>
            </a:r>
            <a:endParaRPr lang="en-GB" b="1" dirty="0"/>
          </a:p>
        </p:txBody>
      </p:sp>
      <p:grpSp>
        <p:nvGrpSpPr>
          <p:cNvPr id="5" name="Group 4">
            <a:extLst>
              <a:ext uri="{FF2B5EF4-FFF2-40B4-BE49-F238E27FC236}">
                <a16:creationId xmlns:a16="http://schemas.microsoft.com/office/drawing/2014/main" id="{F790E678-5F2F-9531-C5C4-CF25704D7A35}"/>
              </a:ext>
            </a:extLst>
          </p:cNvPr>
          <p:cNvGrpSpPr/>
          <p:nvPr/>
        </p:nvGrpSpPr>
        <p:grpSpPr>
          <a:xfrm>
            <a:off x="1636386" y="1699577"/>
            <a:ext cx="8919227" cy="4155927"/>
            <a:chOff x="2153306" y="1303651"/>
            <a:chExt cx="8919227" cy="4155927"/>
          </a:xfrm>
        </p:grpSpPr>
        <p:pic>
          <p:nvPicPr>
            <p:cNvPr id="15" name="Picture 14" descr="A person holding a colorful umbrella&#10;&#10;Description automatically generated">
              <a:extLst>
                <a:ext uri="{FF2B5EF4-FFF2-40B4-BE49-F238E27FC236}">
                  <a16:creationId xmlns:a16="http://schemas.microsoft.com/office/drawing/2014/main" id="{76B36B13-6528-E219-3A7A-CA3C8CC2C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306" y="2355983"/>
              <a:ext cx="2951753" cy="2951753"/>
            </a:xfrm>
            <a:prstGeom prst="rect">
              <a:avLst/>
            </a:prstGeom>
          </p:spPr>
        </p:pic>
        <p:sp>
          <p:nvSpPr>
            <p:cNvPr id="4" name="Rectangle: Rounded Corners 3">
              <a:extLst>
                <a:ext uri="{FF2B5EF4-FFF2-40B4-BE49-F238E27FC236}">
                  <a16:creationId xmlns:a16="http://schemas.microsoft.com/office/drawing/2014/main" id="{4E3E5464-4FAC-D1B4-491D-923CCABA20CB}"/>
                </a:ext>
              </a:extLst>
            </p:cNvPr>
            <p:cNvSpPr/>
            <p:nvPr/>
          </p:nvSpPr>
          <p:spPr>
            <a:xfrm>
              <a:off x="2153306" y="1303651"/>
              <a:ext cx="5542448" cy="71508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Successful </a:t>
              </a:r>
              <a:r>
                <a:rPr lang="en-GB" sz="1800" b="1" dirty="0">
                  <a:solidFill>
                    <a:srgbClr val="FFFF00"/>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outcomes</a:t>
              </a:r>
              <a:r>
                <a:rPr lang="en-GB" sz="18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for children depend on strong multi-agency partnership across the </a:t>
              </a:r>
              <a:r>
                <a:rPr lang="en-GB" sz="1800" b="1"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whole</a:t>
              </a:r>
              <a:r>
                <a:rPr lang="en-GB" sz="18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system </a:t>
              </a:r>
            </a:p>
          </p:txBody>
        </p:sp>
        <p:sp>
          <p:nvSpPr>
            <p:cNvPr id="3" name="Rectangle: Rounded Corners 2">
              <a:extLst>
                <a:ext uri="{FF2B5EF4-FFF2-40B4-BE49-F238E27FC236}">
                  <a16:creationId xmlns:a16="http://schemas.microsoft.com/office/drawing/2014/main" id="{3B6C6E03-53DB-5280-3E40-F90D9395A2EF}"/>
                </a:ext>
              </a:extLst>
            </p:cNvPr>
            <p:cNvSpPr/>
            <p:nvPr/>
          </p:nvSpPr>
          <p:spPr>
            <a:xfrm>
              <a:off x="6126851" y="3876681"/>
              <a:ext cx="4945681" cy="71508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C</a:t>
              </a: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ollaboration, co-ordination </a:t>
              </a: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&amp;</a:t>
              </a:r>
              <a:r>
                <a:rPr lang="en-GB" sz="1800"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t>
              </a: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cooperation</a:t>
              </a:r>
            </a:p>
            <a:p>
              <a:pPr algn="ct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Effective resources between us</a:t>
              </a:r>
            </a:p>
          </p:txBody>
        </p:sp>
        <p:sp>
          <p:nvSpPr>
            <p:cNvPr id="10" name="Rectangle: Rounded Corners 9">
              <a:extLst>
                <a:ext uri="{FF2B5EF4-FFF2-40B4-BE49-F238E27FC236}">
                  <a16:creationId xmlns:a16="http://schemas.microsoft.com/office/drawing/2014/main" id="{4BA56B88-3212-7310-6A3F-83573FE9D8CF}"/>
                </a:ext>
              </a:extLst>
            </p:cNvPr>
            <p:cNvSpPr/>
            <p:nvPr/>
          </p:nvSpPr>
          <p:spPr>
            <a:xfrm>
              <a:off x="5201843" y="2135087"/>
              <a:ext cx="5870690" cy="71508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Multi-agency expectations</a:t>
              </a:r>
            </a:p>
            <a:p>
              <a:pPr algn="ct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Everyone involved in safeguarding &amp; child protection</a:t>
              </a:r>
            </a:p>
          </p:txBody>
        </p:sp>
        <p:sp>
          <p:nvSpPr>
            <p:cNvPr id="11" name="Rectangle: Rounded Corners 10">
              <a:extLst>
                <a:ext uri="{FF2B5EF4-FFF2-40B4-BE49-F238E27FC236}">
                  <a16:creationId xmlns:a16="http://schemas.microsoft.com/office/drawing/2014/main" id="{0411D245-849E-EF8D-1B4A-462E04AC5FAA}"/>
                </a:ext>
              </a:extLst>
            </p:cNvPr>
            <p:cNvSpPr/>
            <p:nvPr/>
          </p:nvSpPr>
          <p:spPr>
            <a:xfrm>
              <a:off x="6126852" y="3002895"/>
              <a:ext cx="4945681" cy="71508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Identification</a:t>
              </a: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and </a:t>
              </a: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response</a:t>
              </a:r>
              <a:r>
                <a:rPr lang="en-GB" sz="1800"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t>
              </a: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t>
              </a:r>
            </a:p>
            <a:p>
              <a:pPr algn="ctr"/>
              <a:r>
                <a:rPr lang="en-GB"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H</a:t>
              </a: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elp at earliest point to prevent needs rising</a:t>
              </a:r>
            </a:p>
          </p:txBody>
        </p:sp>
        <p:sp>
          <p:nvSpPr>
            <p:cNvPr id="12" name="Rectangle: Rounded Corners 11">
              <a:extLst>
                <a:ext uri="{FF2B5EF4-FFF2-40B4-BE49-F238E27FC236}">
                  <a16:creationId xmlns:a16="http://schemas.microsoft.com/office/drawing/2014/main" id="{12559DF2-EC66-3272-26A2-83FBCC29C727}"/>
                </a:ext>
              </a:extLst>
            </p:cNvPr>
            <p:cNvSpPr/>
            <p:nvPr/>
          </p:nvSpPr>
          <p:spPr>
            <a:xfrm>
              <a:off x="5201843" y="4744489"/>
              <a:ext cx="5870690" cy="71508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Continuous</a:t>
              </a:r>
              <a:r>
                <a:rPr lang="en-GB" sz="1800"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t>
              </a: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learning</a:t>
              </a:r>
              <a:r>
                <a:rPr lang="en-GB" sz="1800"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t>
              </a: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and</a:t>
              </a:r>
              <a:r>
                <a:rPr lang="en-GB" sz="1800" b="1"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a:t>
              </a:r>
              <a:r>
                <a:rPr lang="en-GB" sz="1800" b="1" dirty="0">
                  <a:solidFill>
                    <a:srgbClr val="FFFF0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challenge</a:t>
              </a:r>
            </a:p>
            <a:p>
              <a:pPr algn="ctr"/>
              <a:r>
                <a:rPr lang="en-GB" sz="1800" dirty="0">
                  <a:solidFill>
                    <a:schemeClr val="bg1"/>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Arial" panose="020B0604020202020204" pitchFamily="34" charset="0"/>
                </a:rPr>
                <a:t> With and from each other</a:t>
              </a:r>
              <a:endParaRPr lang="en-GB" sz="18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endParaRPr>
            </a:p>
          </p:txBody>
        </p:sp>
      </p:grpSp>
    </p:spTree>
    <p:extLst>
      <p:ext uri="{BB962C8B-B14F-4D97-AF65-F5344CB8AC3E}">
        <p14:creationId xmlns:p14="http://schemas.microsoft.com/office/powerpoint/2010/main" val="130144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EF75-339D-16B8-06EC-D8E16B474EFD}"/>
              </a:ext>
            </a:extLst>
          </p:cNvPr>
          <p:cNvSpPr>
            <a:spLocks noGrp="1"/>
          </p:cNvSpPr>
          <p:nvPr>
            <p:ph type="title"/>
          </p:nvPr>
        </p:nvSpPr>
        <p:spPr/>
        <p:txBody>
          <a:bodyPr>
            <a:normAutofit/>
          </a:bodyPr>
          <a:lstStyle/>
          <a:p>
            <a:r>
              <a:rPr lang="en-GB" sz="3200" b="1" i="0">
                <a:ea typeface="Tahoma" panose="020B0604030504040204" pitchFamily="34" charset="0"/>
                <a:cs typeface="Arial" panose="020B0604020202020204" pitchFamily="34" charset="0"/>
              </a:rPr>
              <a:t>What does Working Together </a:t>
            </a:r>
            <a:r>
              <a:rPr lang="en-GB" sz="3200" b="1">
                <a:ea typeface="Tahoma" panose="020B0604030504040204" pitchFamily="34" charset="0"/>
                <a:cs typeface="Arial" panose="020B0604020202020204" pitchFamily="34" charset="0"/>
              </a:rPr>
              <a:t>cover?</a:t>
            </a:r>
            <a:endParaRPr lang="en-GB" dirty="0"/>
          </a:p>
        </p:txBody>
      </p:sp>
      <p:graphicFrame>
        <p:nvGraphicFramePr>
          <p:cNvPr id="4" name="Diagram 3">
            <a:extLst>
              <a:ext uri="{FF2B5EF4-FFF2-40B4-BE49-F238E27FC236}">
                <a16:creationId xmlns:a16="http://schemas.microsoft.com/office/drawing/2014/main" id="{41DD3BCD-4CD5-6FFD-CDAF-661324386072}"/>
              </a:ext>
            </a:extLst>
          </p:cNvPr>
          <p:cNvGraphicFramePr/>
          <p:nvPr/>
        </p:nvGraphicFramePr>
        <p:xfrm>
          <a:off x="4791410" y="1106164"/>
          <a:ext cx="69711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ED76CD9-8927-24DA-885E-81804FE303DE}"/>
              </a:ext>
            </a:extLst>
          </p:cNvPr>
          <p:cNvSpPr txBox="1"/>
          <p:nvPr/>
        </p:nvSpPr>
        <p:spPr>
          <a:xfrm>
            <a:off x="1042185" y="3615130"/>
            <a:ext cx="3403077" cy="1569660"/>
          </a:xfrm>
          <a:prstGeom prst="rect">
            <a:avLst/>
          </a:prstGeom>
          <a:noFill/>
          <a:effectLst>
            <a:outerShdw blurRad="50800" dist="38100" dir="5400000" algn="t" rotWithShape="0">
              <a:prstClr val="black">
                <a:alpha val="9000"/>
              </a:prstClr>
            </a:outerShdw>
          </a:effectLst>
        </p:spPr>
        <p:txBody>
          <a:bodyPr wrap="square">
            <a:spAutoFit/>
          </a:bodyPr>
          <a:lstStyle/>
          <a:p>
            <a:pPr algn="ctr"/>
            <a:r>
              <a:rPr lang="en-GB" sz="2400" b="1" dirty="0">
                <a:solidFill>
                  <a:srgbClr val="FF0000"/>
                </a:solidFill>
                <a:latin typeface="Aptos" panose="020B0004020202020204" pitchFamily="34" charset="0"/>
                <a:ea typeface="Tahoma" panose="020B0604030504040204" pitchFamily="34" charset="0"/>
                <a:cs typeface="Arial" panose="020B0604020202020204" pitchFamily="34" charset="0"/>
              </a:rPr>
              <a:t>This document must be complied with </a:t>
            </a:r>
          </a:p>
          <a:p>
            <a:pPr algn="ctr"/>
            <a:r>
              <a:rPr lang="en-GB" sz="2400" b="1" dirty="0">
                <a:solidFill>
                  <a:srgbClr val="FF0000"/>
                </a:solidFill>
                <a:latin typeface="Aptos" panose="020B0004020202020204" pitchFamily="34" charset="0"/>
                <a:ea typeface="Tahoma" panose="020B0604030504040204" pitchFamily="34" charset="0"/>
                <a:cs typeface="Arial" panose="020B0604020202020204" pitchFamily="34" charset="0"/>
              </a:rPr>
              <a:t>unless exceptional circumstances arise</a:t>
            </a:r>
            <a:endParaRPr lang="en-GB" sz="2400" dirty="0">
              <a:solidFill>
                <a:srgbClr val="FF0000"/>
              </a:solidFill>
              <a:latin typeface="Aptos" panose="020B0004020202020204" pitchFamily="34" charset="0"/>
              <a:ea typeface="Tahom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B74A45-F48B-CDE4-E6C7-F5CEF25B283F}"/>
              </a:ext>
            </a:extLst>
          </p:cNvPr>
          <p:cNvSpPr txBox="1"/>
          <p:nvPr/>
        </p:nvSpPr>
        <p:spPr>
          <a:xfrm>
            <a:off x="1605698" y="1673210"/>
            <a:ext cx="2276050" cy="2400657"/>
          </a:xfrm>
          <a:prstGeom prst="rect">
            <a:avLst/>
          </a:prstGeom>
          <a:noFill/>
          <a:effectLst>
            <a:outerShdw blurRad="50800" dist="38100" dir="5400000" algn="t" rotWithShape="0">
              <a:prstClr val="black">
                <a:alpha val="40000"/>
              </a:prstClr>
            </a:outerShdw>
          </a:effectLst>
        </p:spPr>
        <p:txBody>
          <a:bodyPr wrap="square">
            <a:spAutoFit/>
          </a:bodyPr>
          <a:lstStyle/>
          <a:p>
            <a:pPr algn="ctr"/>
            <a:r>
              <a:rPr lang="en-GB" sz="15000" b="1" dirty="0">
                <a:solidFill>
                  <a:srgbClr val="FF0000"/>
                </a:solidFill>
                <a:latin typeface="Baskerville Old Face" panose="02020602080505020303" pitchFamily="18" charset="0"/>
                <a:ea typeface="Tahoma" panose="020B0604030504040204" pitchFamily="34" charset="0"/>
                <a:cs typeface="Arial" panose="020B0604020202020204" pitchFamily="34" charset="0"/>
              </a:rPr>
              <a:t>!</a:t>
            </a:r>
            <a:endParaRPr lang="en-GB" sz="15000" dirty="0">
              <a:solidFill>
                <a:srgbClr val="FF0000"/>
              </a:solidFill>
              <a:latin typeface="Baskerville Old Face" panose="02020602080505020303" pitchFamily="18"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01851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972A-C581-1D1D-2086-9359EC753302}"/>
              </a:ext>
            </a:extLst>
          </p:cNvPr>
          <p:cNvSpPr>
            <a:spLocks noGrp="1"/>
          </p:cNvSpPr>
          <p:nvPr>
            <p:ph type="title"/>
          </p:nvPr>
        </p:nvSpPr>
        <p:spPr/>
        <p:txBody>
          <a:bodyPr>
            <a:normAutofit/>
          </a:bodyPr>
          <a:lstStyle/>
          <a:p>
            <a:r>
              <a:rPr lang="en-GB" b="1" dirty="0">
                <a:cs typeface="Arial" panose="020B0604020202020204" pitchFamily="34" charset="0"/>
              </a:rPr>
              <a:t>Providing Help, Support and Protection</a:t>
            </a:r>
            <a:br>
              <a:rPr lang="en-GB" b="1" dirty="0">
                <a:solidFill>
                  <a:schemeClr val="bg1"/>
                </a:solidFill>
                <a:cs typeface="Arial" panose="020B0604020202020204" pitchFamily="34" charset="0"/>
              </a:rPr>
            </a:br>
            <a:r>
              <a:rPr lang="en-GB" sz="2200" dirty="0">
                <a:solidFill>
                  <a:schemeClr val="bg1"/>
                </a:solidFill>
                <a:cs typeface="Arial" panose="020B0604020202020204" pitchFamily="34" charset="0"/>
              </a:rPr>
              <a:t> </a:t>
            </a:r>
            <a:endParaRPr lang="en-GB" sz="2200" dirty="0"/>
          </a:p>
        </p:txBody>
      </p:sp>
      <p:sp>
        <p:nvSpPr>
          <p:cNvPr id="38" name="Rectangle: Rounded Corners 37">
            <a:extLst>
              <a:ext uri="{FF2B5EF4-FFF2-40B4-BE49-F238E27FC236}">
                <a16:creationId xmlns:a16="http://schemas.microsoft.com/office/drawing/2014/main" id="{46B93559-3EA7-8908-D9E4-F09CDB74084F}"/>
              </a:ext>
            </a:extLst>
          </p:cNvPr>
          <p:cNvSpPr/>
          <p:nvPr/>
        </p:nvSpPr>
        <p:spPr>
          <a:xfrm>
            <a:off x="8126469" y="1343539"/>
            <a:ext cx="3816000" cy="4174130"/>
          </a:xfrm>
          <a:prstGeom prst="roundRect">
            <a:avLst>
              <a:gd name="adj" fmla="val 4068"/>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B49FD575-ECCF-A13A-2A07-D68A97B489C9}"/>
              </a:ext>
            </a:extLst>
          </p:cNvPr>
          <p:cNvSpPr/>
          <p:nvPr/>
        </p:nvSpPr>
        <p:spPr>
          <a:xfrm>
            <a:off x="8193190" y="1978697"/>
            <a:ext cx="3708000" cy="3686812"/>
          </a:xfrm>
          <a:prstGeom prst="roundRect">
            <a:avLst>
              <a:gd name="adj" fmla="val 665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defTabSz="768096">
              <a:spcAft>
                <a:spcPts val="600"/>
              </a:spcAft>
              <a:buFont typeface="Arial" panose="020B0604020202020204" pitchFamily="34" charset="0"/>
              <a:buChar char="•"/>
              <a:defRPr/>
            </a:pPr>
            <a:r>
              <a:rPr lang="en-GB" dirty="0">
                <a:solidFill>
                  <a:schemeClr val="bg1"/>
                </a:solidFill>
                <a:latin typeface="Aptos" panose="020B0004020202020204" pitchFamily="34" charset="0"/>
                <a:cs typeface="Arial" panose="020B0604020202020204" pitchFamily="34" charset="0"/>
              </a:rPr>
              <a:t>National multi-agency standards- actions &amp; behaviours to improve practice and outcomes- all forms of abuse, in and outside the home</a:t>
            </a:r>
          </a:p>
          <a:p>
            <a:pPr marL="285750" indent="-285750" defTabSz="768096">
              <a:spcAft>
                <a:spcPts val="600"/>
              </a:spcAft>
              <a:buFont typeface="Arial" panose="020B0604020202020204" pitchFamily="34" charset="0"/>
              <a:buChar char="•"/>
              <a:defRPr/>
            </a:pPr>
            <a:endParaRPr lang="en-GB" sz="800" dirty="0">
              <a:solidFill>
                <a:schemeClr val="bg1"/>
              </a:solidFill>
              <a:latin typeface="Aptos" panose="020B0004020202020204" pitchFamily="34" charset="0"/>
              <a:cs typeface="Arial" panose="020B0604020202020204" pitchFamily="34" charset="0"/>
            </a:endParaRPr>
          </a:p>
          <a:p>
            <a:pPr marL="285750" indent="-285750" defTabSz="768096">
              <a:spcAft>
                <a:spcPts val="600"/>
              </a:spcAft>
              <a:buFont typeface="Arial" panose="020B0604020202020204" pitchFamily="34" charset="0"/>
              <a:buChar char="•"/>
              <a:defRPr/>
            </a:pPr>
            <a:r>
              <a:rPr lang="en-GB" dirty="0">
                <a:solidFill>
                  <a:schemeClr val="bg1"/>
                </a:solidFill>
                <a:latin typeface="Aptos" panose="020B0004020202020204" pitchFamily="34" charset="0"/>
                <a:cs typeface="Arial" panose="020B0604020202020204" pitchFamily="34" charset="0"/>
              </a:rPr>
              <a:t>Child protection- clear distinction- Social Worker led</a:t>
            </a:r>
          </a:p>
          <a:p>
            <a:pPr defTabSz="768096">
              <a:spcAft>
                <a:spcPts val="600"/>
              </a:spcAft>
              <a:defRPr/>
            </a:pPr>
            <a:endParaRPr lang="en-GB" sz="800" dirty="0">
              <a:solidFill>
                <a:schemeClr val="bg1"/>
              </a:solidFill>
              <a:latin typeface="Aptos" panose="020B0004020202020204" pitchFamily="34" charset="0"/>
              <a:cs typeface="Arial" panose="020B0604020202020204" pitchFamily="34" charset="0"/>
            </a:endParaRPr>
          </a:p>
          <a:p>
            <a:pPr marL="285750" indent="-285750" defTabSz="768096">
              <a:spcAft>
                <a:spcPts val="600"/>
              </a:spcAft>
              <a:buFont typeface="Arial" panose="020B0604020202020204" pitchFamily="34" charset="0"/>
              <a:buChar char="•"/>
              <a:defRPr/>
            </a:pPr>
            <a:r>
              <a:rPr lang="en-GB" dirty="0">
                <a:solidFill>
                  <a:schemeClr val="bg1"/>
                </a:solidFill>
                <a:latin typeface="Aptos" panose="020B0004020202020204" pitchFamily="34" charset="0"/>
                <a:cs typeface="Arial" panose="020B0604020202020204" pitchFamily="34" charset="0"/>
              </a:rPr>
              <a:t>Extra-familial harm in social care assessments (resources to support response to online harm </a:t>
            </a:r>
          </a:p>
        </p:txBody>
      </p:sp>
      <p:sp>
        <p:nvSpPr>
          <p:cNvPr id="40" name="Rectangle: Rounded Corners 39">
            <a:extLst>
              <a:ext uri="{FF2B5EF4-FFF2-40B4-BE49-F238E27FC236}">
                <a16:creationId xmlns:a16="http://schemas.microsoft.com/office/drawing/2014/main" id="{1B8C00A4-BA6F-6168-709A-69278112215A}"/>
              </a:ext>
            </a:extLst>
          </p:cNvPr>
          <p:cNvSpPr/>
          <p:nvPr/>
        </p:nvSpPr>
        <p:spPr>
          <a:xfrm>
            <a:off x="8730313" y="1352158"/>
            <a:ext cx="2398049" cy="617578"/>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44536A"/>
                </a:solidFill>
                <a:latin typeface="Aptos" panose="020B0004020202020204" pitchFamily="34" charset="0"/>
                <a:cs typeface="Arial" panose="020B0604020202020204" pitchFamily="34" charset="0"/>
              </a:rPr>
              <a:t>Child protection</a:t>
            </a:r>
          </a:p>
        </p:txBody>
      </p:sp>
      <p:sp>
        <p:nvSpPr>
          <p:cNvPr id="43" name="Rectangle: Rounded Corners 42">
            <a:extLst>
              <a:ext uri="{FF2B5EF4-FFF2-40B4-BE49-F238E27FC236}">
                <a16:creationId xmlns:a16="http://schemas.microsoft.com/office/drawing/2014/main" id="{B6F04129-2AF0-F16C-263C-F4DD17A15FCE}"/>
              </a:ext>
            </a:extLst>
          </p:cNvPr>
          <p:cNvSpPr/>
          <p:nvPr/>
        </p:nvSpPr>
        <p:spPr>
          <a:xfrm>
            <a:off x="249530" y="1352697"/>
            <a:ext cx="3816000" cy="4143987"/>
          </a:xfrm>
          <a:prstGeom prst="roundRect">
            <a:avLst>
              <a:gd name="adj" fmla="val 4315"/>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D1A9FD2A-597A-26D2-2283-7C812E9548D6}"/>
              </a:ext>
            </a:extLst>
          </p:cNvPr>
          <p:cNvSpPr/>
          <p:nvPr/>
        </p:nvSpPr>
        <p:spPr>
          <a:xfrm>
            <a:off x="303530" y="1987513"/>
            <a:ext cx="3708000" cy="3677996"/>
          </a:xfrm>
          <a:prstGeom prst="roundRect">
            <a:avLst>
              <a:gd name="adj" fmla="val 6331"/>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defTabSz="768096">
              <a:spcAft>
                <a:spcPts val="600"/>
              </a:spcAft>
              <a:buFont typeface="Arial" panose="020B0604020202020204" pitchFamily="34" charset="0"/>
              <a:buChar char="•"/>
              <a:defRPr/>
            </a:pPr>
            <a:r>
              <a:rPr lang="en-GB" dirty="0">
                <a:solidFill>
                  <a:schemeClr val="bg1"/>
                </a:solidFill>
                <a:latin typeface="Aptos" panose="020B0004020202020204" pitchFamily="34" charset="0"/>
                <a:cs typeface="Arial" panose="020B0604020202020204" pitchFamily="34" charset="0"/>
              </a:rPr>
              <a:t>Family help- early identification and response to need- whole family approach</a:t>
            </a:r>
          </a:p>
          <a:p>
            <a:pPr lvl="0" defTabSz="768096">
              <a:spcAft>
                <a:spcPts val="600"/>
              </a:spcAft>
              <a:defRPr/>
            </a:pPr>
            <a:endParaRPr lang="en-GB" sz="800" dirty="0">
              <a:solidFill>
                <a:schemeClr val="bg1"/>
              </a:solidFill>
              <a:latin typeface="Aptos" panose="020B0004020202020204" pitchFamily="34" charset="0"/>
              <a:cs typeface="Arial" panose="020B0604020202020204" pitchFamily="34" charset="0"/>
            </a:endParaRPr>
          </a:p>
          <a:p>
            <a:pPr marL="285750" lvl="0" indent="-285750" defTabSz="768096">
              <a:spcAft>
                <a:spcPts val="600"/>
              </a:spcAft>
              <a:buFont typeface="Arial" panose="020B0604020202020204" pitchFamily="34" charset="0"/>
              <a:buChar char="•"/>
              <a:defRPr/>
            </a:pPr>
            <a:r>
              <a:rPr lang="en-GB" dirty="0">
                <a:solidFill>
                  <a:schemeClr val="bg1"/>
                </a:solidFill>
                <a:latin typeface="Aptos" panose="020B0004020202020204" pitchFamily="34" charset="0"/>
                <a:cs typeface="Arial" panose="020B0604020202020204" pitchFamily="34" charset="0"/>
              </a:rPr>
              <a:t>Keeping families together- increased use of family networks and guidance on  family group conferences</a:t>
            </a:r>
          </a:p>
          <a:p>
            <a:pPr marL="285750" indent="-285750" defTabSz="768096">
              <a:spcAft>
                <a:spcPts val="600"/>
              </a:spcAft>
              <a:buFont typeface="Arial" panose="020B0604020202020204" pitchFamily="34" charset="0"/>
              <a:buChar char="•"/>
              <a:defRPr/>
            </a:pPr>
            <a:endParaRPr lang="en-GB" sz="800" dirty="0">
              <a:solidFill>
                <a:schemeClr val="bg1"/>
              </a:solidFill>
              <a:latin typeface="Aptos" panose="020B0004020202020204" pitchFamily="34" charset="0"/>
              <a:cs typeface="Arial" panose="020B0604020202020204" pitchFamily="34" charset="0"/>
            </a:endParaRPr>
          </a:p>
          <a:p>
            <a:pPr marL="285750" indent="-285750" defTabSz="768096">
              <a:spcAft>
                <a:spcPts val="600"/>
              </a:spcAft>
              <a:buFont typeface="Arial" panose="020B0604020202020204" pitchFamily="34" charset="0"/>
              <a:buChar char="•"/>
              <a:defRPr/>
            </a:pPr>
            <a:r>
              <a:rPr lang="en-GB" dirty="0">
                <a:solidFill>
                  <a:schemeClr val="bg1"/>
                </a:solidFill>
                <a:latin typeface="Aptos" panose="020B0004020202020204" pitchFamily="34" charset="0"/>
                <a:cs typeface="Arial" panose="020B0604020202020204" pitchFamily="34" charset="0"/>
              </a:rPr>
              <a:t>Strengthened role of education and childcare settings </a:t>
            </a:r>
          </a:p>
        </p:txBody>
      </p:sp>
      <p:sp>
        <p:nvSpPr>
          <p:cNvPr id="45" name="Rectangle: Rounded Corners 44">
            <a:extLst>
              <a:ext uri="{FF2B5EF4-FFF2-40B4-BE49-F238E27FC236}">
                <a16:creationId xmlns:a16="http://schemas.microsoft.com/office/drawing/2014/main" id="{BD6E6BD0-65D3-8FDB-5FC9-68A59B2D742A}"/>
              </a:ext>
            </a:extLst>
          </p:cNvPr>
          <p:cNvSpPr/>
          <p:nvPr/>
        </p:nvSpPr>
        <p:spPr>
          <a:xfrm>
            <a:off x="853374" y="1361316"/>
            <a:ext cx="2398049" cy="617578"/>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44536A"/>
                </a:solidFill>
                <a:latin typeface="Aptos" panose="020B0004020202020204" pitchFamily="34" charset="0"/>
                <a:cs typeface="Arial" panose="020B0604020202020204" pitchFamily="34" charset="0"/>
              </a:rPr>
              <a:t>Early help</a:t>
            </a:r>
          </a:p>
        </p:txBody>
      </p:sp>
      <p:sp>
        <p:nvSpPr>
          <p:cNvPr id="47" name="Rectangle: Rounded Corners 46">
            <a:extLst>
              <a:ext uri="{FF2B5EF4-FFF2-40B4-BE49-F238E27FC236}">
                <a16:creationId xmlns:a16="http://schemas.microsoft.com/office/drawing/2014/main" id="{1A56F9CC-F16C-A297-6C15-79104B352D7D}"/>
              </a:ext>
            </a:extLst>
          </p:cNvPr>
          <p:cNvSpPr/>
          <p:nvPr/>
        </p:nvSpPr>
        <p:spPr>
          <a:xfrm>
            <a:off x="4188000" y="1341935"/>
            <a:ext cx="3816000" cy="4174130"/>
          </a:xfrm>
          <a:prstGeom prst="roundRect">
            <a:avLst>
              <a:gd name="adj" fmla="val 4068"/>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6224716D-EC1C-5F4D-4CBE-202EC19B888A}"/>
              </a:ext>
            </a:extLst>
          </p:cNvPr>
          <p:cNvSpPr/>
          <p:nvPr/>
        </p:nvSpPr>
        <p:spPr>
          <a:xfrm>
            <a:off x="4229279" y="1985373"/>
            <a:ext cx="3708000" cy="3680136"/>
          </a:xfrm>
          <a:prstGeom prst="roundRect">
            <a:avLst>
              <a:gd name="adj" fmla="val 6008"/>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defTabSz="768096">
              <a:spcAft>
                <a:spcPts val="600"/>
              </a:spcAft>
              <a:buFont typeface="Arial" panose="020B0604020202020204" pitchFamily="34" charset="0"/>
              <a:buChar char="•"/>
              <a:defRPr/>
            </a:pPr>
            <a:r>
              <a:rPr lang="en-GB" dirty="0">
                <a:solidFill>
                  <a:schemeClr val="bg1"/>
                </a:solidFill>
                <a:latin typeface="Aptos" panose="020B0004020202020204" pitchFamily="34" charset="0"/>
                <a:cs typeface="Arial" panose="020B0604020202020204" pitchFamily="34" charset="0"/>
              </a:rPr>
              <a:t>Lead Practitioner role- broader range for Children in Need (S17)</a:t>
            </a:r>
          </a:p>
          <a:p>
            <a:pPr marL="285750" indent="-285750" defTabSz="768096">
              <a:spcAft>
                <a:spcPts val="600"/>
              </a:spcAft>
              <a:buFont typeface="Arial" panose="020B0604020202020204" pitchFamily="34" charset="0"/>
              <a:buChar char="•"/>
              <a:defRPr/>
            </a:pPr>
            <a:endParaRPr lang="en-GB" sz="800" dirty="0">
              <a:solidFill>
                <a:schemeClr val="bg1"/>
              </a:solidFill>
              <a:latin typeface="Aptos" panose="020B0004020202020204" pitchFamily="34" charset="0"/>
              <a:cs typeface="Arial" panose="020B0604020202020204" pitchFamily="34" charset="0"/>
            </a:endParaRPr>
          </a:p>
          <a:p>
            <a:pPr marL="285750" indent="-285750" defTabSz="768096">
              <a:spcAft>
                <a:spcPts val="600"/>
              </a:spcAft>
              <a:buFont typeface="Arial" panose="020B0604020202020204" pitchFamily="34" charset="0"/>
              <a:buChar char="•"/>
              <a:defRPr/>
            </a:pPr>
            <a:r>
              <a:rPr lang="en-GB" dirty="0">
                <a:solidFill>
                  <a:schemeClr val="bg1"/>
                </a:solidFill>
                <a:latin typeface="Aptos" panose="020B0004020202020204" pitchFamily="34" charset="0"/>
                <a:cs typeface="Arial" panose="020B0604020202020204" pitchFamily="34" charset="0"/>
              </a:rPr>
              <a:t>Disabled children- specific needs, strengths based, improve link between social care &amp; SEND system </a:t>
            </a:r>
          </a:p>
          <a:p>
            <a:pPr marL="285750" indent="-285750" defTabSz="768096">
              <a:spcAft>
                <a:spcPts val="600"/>
              </a:spcAft>
              <a:buFont typeface="Arial" panose="020B0604020202020204" pitchFamily="34" charset="0"/>
              <a:buChar char="•"/>
              <a:defRPr/>
            </a:pPr>
            <a:endParaRPr lang="en-GB" sz="800" dirty="0">
              <a:solidFill>
                <a:schemeClr val="bg1"/>
              </a:solidFill>
              <a:latin typeface="Aptos" panose="020B0004020202020204" pitchFamily="34" charset="0"/>
              <a:cs typeface="Arial" panose="020B0604020202020204" pitchFamily="34" charset="0"/>
            </a:endParaRPr>
          </a:p>
          <a:p>
            <a:pPr marL="285750" indent="-285750" defTabSz="768096">
              <a:spcAft>
                <a:spcPts val="600"/>
              </a:spcAft>
              <a:buFont typeface="Arial" panose="020B0604020202020204" pitchFamily="34" charset="0"/>
              <a:buChar char="•"/>
              <a:defRPr/>
            </a:pPr>
            <a:r>
              <a:rPr lang="en-GB" dirty="0">
                <a:solidFill>
                  <a:schemeClr val="bg1"/>
                </a:solidFill>
                <a:latin typeface="Aptos" panose="020B0004020202020204" pitchFamily="34" charset="0"/>
                <a:cs typeface="Arial" panose="020B0604020202020204" pitchFamily="34" charset="0"/>
              </a:rPr>
              <a:t>Harm outside the home- multi-agency response- groups or individuals</a:t>
            </a:r>
          </a:p>
        </p:txBody>
      </p:sp>
      <p:sp>
        <p:nvSpPr>
          <p:cNvPr id="49" name="Rectangle: Rounded Corners 48">
            <a:extLst>
              <a:ext uri="{FF2B5EF4-FFF2-40B4-BE49-F238E27FC236}">
                <a16:creationId xmlns:a16="http://schemas.microsoft.com/office/drawing/2014/main" id="{B1D48D3B-F68E-815B-D59F-34F9D63F02C1}"/>
              </a:ext>
            </a:extLst>
          </p:cNvPr>
          <p:cNvSpPr/>
          <p:nvPr/>
        </p:nvSpPr>
        <p:spPr>
          <a:xfrm>
            <a:off x="4187999" y="1341935"/>
            <a:ext cx="3816001" cy="643438"/>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44536A"/>
                </a:solidFill>
                <a:latin typeface="Aptos" panose="020B0004020202020204" pitchFamily="34" charset="0"/>
                <a:cs typeface="Arial" panose="020B0604020202020204" pitchFamily="34" charset="0"/>
              </a:rPr>
              <a:t>Safeguarding &amp; promoting the welfare of children </a:t>
            </a:r>
          </a:p>
        </p:txBody>
      </p:sp>
      <p:sp>
        <p:nvSpPr>
          <p:cNvPr id="54" name="Rectangle 53">
            <a:extLst>
              <a:ext uri="{FF2B5EF4-FFF2-40B4-BE49-F238E27FC236}">
                <a16:creationId xmlns:a16="http://schemas.microsoft.com/office/drawing/2014/main" id="{5E5E850D-8449-2150-530B-6A62D8906B2C}"/>
              </a:ext>
            </a:extLst>
          </p:cNvPr>
          <p:cNvSpPr/>
          <p:nvPr/>
        </p:nvSpPr>
        <p:spPr>
          <a:xfrm>
            <a:off x="303530" y="5780633"/>
            <a:ext cx="11597660" cy="524918"/>
          </a:xfrm>
          <a:prstGeom prst="rect">
            <a:avLst/>
          </a:prstGeom>
          <a:solidFill>
            <a:schemeClr val="accent4">
              <a:lumMod val="75000"/>
            </a:schemeClr>
          </a:solidFill>
          <a:ln>
            <a:solidFill>
              <a:schemeClr val="bg1"/>
            </a:solidFill>
          </a:ln>
          <a:effectLst>
            <a:outerShdw blurRad="50800" dist="38100" dir="5400000" algn="t" rotWithShape="0">
              <a:srgbClr val="2A225B">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GB" sz="2400" dirty="0">
                <a:effectLst>
                  <a:outerShdw blurRad="38100" dist="38100" dir="2700000" algn="tl">
                    <a:srgbClr val="000000">
                      <a:alpha val="43137"/>
                    </a:srgbClr>
                  </a:outerShdw>
                </a:effectLst>
              </a:rPr>
              <a:t>Accountability - scrutiny and challenge - every level</a:t>
            </a:r>
            <a:endParaRPr lang="en-GB" sz="24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91596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75537F5-56F4-9C45-F2B6-97600B68EA56}"/>
              </a:ext>
            </a:extLst>
          </p:cNvPr>
          <p:cNvSpPr/>
          <p:nvPr/>
        </p:nvSpPr>
        <p:spPr>
          <a:xfrm>
            <a:off x="691735" y="1737264"/>
            <a:ext cx="10808530" cy="4691815"/>
          </a:xfrm>
          <a:prstGeom prst="roundRect">
            <a:avLst/>
          </a:prstGeom>
          <a:solidFill>
            <a:schemeClr val="bg1"/>
          </a:solidFill>
          <a:ln w="15875">
            <a:solidFill>
              <a:srgbClr val="44536A"/>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E77972A-C581-1D1D-2086-9359EC753302}"/>
              </a:ext>
            </a:extLst>
          </p:cNvPr>
          <p:cNvSpPr>
            <a:spLocks noGrp="1"/>
          </p:cNvSpPr>
          <p:nvPr>
            <p:ph type="title"/>
          </p:nvPr>
        </p:nvSpPr>
        <p:spPr/>
        <p:txBody>
          <a:bodyPr>
            <a:normAutofit/>
          </a:bodyPr>
          <a:lstStyle/>
          <a:p>
            <a:r>
              <a:rPr lang="en-GB" b="1" dirty="0">
                <a:solidFill>
                  <a:schemeClr val="bg1"/>
                </a:solidFill>
                <a:cs typeface="Arial" panose="020B0604020202020204" pitchFamily="34" charset="0"/>
              </a:rPr>
              <a:t>Social Care National Framework: </a:t>
            </a:r>
            <a:br>
              <a:rPr lang="en-GB" b="1" dirty="0">
                <a:solidFill>
                  <a:schemeClr val="bg1"/>
                </a:solidFill>
                <a:cs typeface="Arial" panose="020B0604020202020204" pitchFamily="34" charset="0"/>
              </a:rPr>
            </a:br>
            <a:r>
              <a:rPr lang="en-GB" sz="2000" b="1" dirty="0">
                <a:solidFill>
                  <a:schemeClr val="bg1"/>
                </a:solidFill>
                <a:cs typeface="Arial" panose="020B0604020202020204" pitchFamily="34" charset="0"/>
              </a:rPr>
              <a:t>Supporting Children and Families</a:t>
            </a:r>
            <a:r>
              <a:rPr lang="en-GB" sz="2000" dirty="0">
                <a:solidFill>
                  <a:schemeClr val="bg1"/>
                </a:solidFill>
                <a:cs typeface="Arial" panose="020B0604020202020204" pitchFamily="34" charset="0"/>
              </a:rPr>
              <a:t> </a:t>
            </a:r>
            <a:endParaRPr lang="en-GB" sz="2000" dirty="0"/>
          </a:p>
        </p:txBody>
      </p:sp>
      <p:grpSp>
        <p:nvGrpSpPr>
          <p:cNvPr id="51" name="Group 50">
            <a:extLst>
              <a:ext uri="{FF2B5EF4-FFF2-40B4-BE49-F238E27FC236}">
                <a16:creationId xmlns:a16="http://schemas.microsoft.com/office/drawing/2014/main" id="{B4BFE63D-FBED-FA4F-580C-87AC2725B999}"/>
              </a:ext>
            </a:extLst>
          </p:cNvPr>
          <p:cNvGrpSpPr/>
          <p:nvPr/>
        </p:nvGrpSpPr>
        <p:grpSpPr>
          <a:xfrm>
            <a:off x="249530" y="3246333"/>
            <a:ext cx="11692939" cy="1633718"/>
            <a:chOff x="249530" y="2841038"/>
            <a:chExt cx="11692939" cy="1633718"/>
          </a:xfrm>
        </p:grpSpPr>
        <p:sp>
          <p:nvSpPr>
            <p:cNvPr id="14" name="Rectangle: Rounded Corners 13">
              <a:extLst>
                <a:ext uri="{FF2B5EF4-FFF2-40B4-BE49-F238E27FC236}">
                  <a16:creationId xmlns:a16="http://schemas.microsoft.com/office/drawing/2014/main" id="{3DF9319A-40E0-E431-D348-ECE0CE6E6006}"/>
                </a:ext>
              </a:extLst>
            </p:cNvPr>
            <p:cNvSpPr/>
            <p:nvPr/>
          </p:nvSpPr>
          <p:spPr>
            <a:xfrm>
              <a:off x="9147949" y="2850464"/>
              <a:ext cx="2794520" cy="1490240"/>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16F68753-EEF9-52DC-AB1B-2486DC0B927A}"/>
                </a:ext>
              </a:extLst>
            </p:cNvPr>
            <p:cNvSpPr/>
            <p:nvPr/>
          </p:nvSpPr>
          <p:spPr>
            <a:xfrm>
              <a:off x="9251337" y="3225991"/>
              <a:ext cx="2587744" cy="1248765"/>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dirty="0">
                  <a:solidFill>
                    <a:schemeClr val="bg1"/>
                  </a:solidFill>
                  <a:latin typeface="Aptos" panose="020B0004020202020204" pitchFamily="34" charset="0"/>
                  <a:cs typeface="Arial" panose="020B0604020202020204" pitchFamily="34" charset="0"/>
                </a:rPr>
                <a:t>Children in care and care leavers have stable, loving homes</a:t>
              </a:r>
            </a:p>
          </p:txBody>
        </p:sp>
        <p:sp>
          <p:nvSpPr>
            <p:cNvPr id="16" name="Rectangle: Rounded Corners 15">
              <a:extLst>
                <a:ext uri="{FF2B5EF4-FFF2-40B4-BE49-F238E27FC236}">
                  <a16:creationId xmlns:a16="http://schemas.microsoft.com/office/drawing/2014/main" id="{1AB48078-3594-EDA5-8E93-962C59FF2A48}"/>
                </a:ext>
              </a:extLst>
            </p:cNvPr>
            <p:cNvSpPr/>
            <p:nvPr/>
          </p:nvSpPr>
          <p:spPr>
            <a:xfrm>
              <a:off x="9590154" y="2859890"/>
              <a:ext cx="1756131" cy="375527"/>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2000" b="1" dirty="0">
                  <a:solidFill>
                    <a:srgbClr val="00B050"/>
                  </a:solidFill>
                  <a:latin typeface="Aptos" panose="020B0004020202020204" pitchFamily="34" charset="0"/>
                  <a:cs typeface="Arial" panose="020B0604020202020204" pitchFamily="34" charset="0"/>
                </a:rPr>
                <a:t>Outcome 4</a:t>
              </a:r>
            </a:p>
          </p:txBody>
        </p:sp>
        <p:sp>
          <p:nvSpPr>
            <p:cNvPr id="18" name="Rectangle: Rounded Corners 17">
              <a:extLst>
                <a:ext uri="{FF2B5EF4-FFF2-40B4-BE49-F238E27FC236}">
                  <a16:creationId xmlns:a16="http://schemas.microsoft.com/office/drawing/2014/main" id="{CF10A798-E82A-29A0-75AA-83686F0BE1AC}"/>
                </a:ext>
              </a:extLst>
            </p:cNvPr>
            <p:cNvSpPr/>
            <p:nvPr/>
          </p:nvSpPr>
          <p:spPr>
            <a:xfrm>
              <a:off x="3212439" y="2841038"/>
              <a:ext cx="2794520" cy="1490240"/>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D1E59B95-7243-ABBB-060F-2FAD68562DBA}"/>
                </a:ext>
              </a:extLst>
            </p:cNvPr>
            <p:cNvSpPr/>
            <p:nvPr/>
          </p:nvSpPr>
          <p:spPr>
            <a:xfrm>
              <a:off x="3315827" y="3216565"/>
              <a:ext cx="2587744" cy="1248765"/>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kumimoji="0" lang="en-GB" i="0" u="none" strike="noStrike" kern="1200" cap="none" spc="0" normalizeH="0" baseline="0" noProof="0" dirty="0">
                  <a:ln>
                    <a:noFill/>
                  </a:ln>
                  <a:solidFill>
                    <a:schemeClr val="bg1"/>
                  </a:solidFill>
                  <a:effectLst/>
                  <a:uLnTx/>
                  <a:uFillTx/>
                  <a:latin typeface="Aptos" panose="020B0004020202020204" pitchFamily="34" charset="0"/>
                  <a:cs typeface="Arial" panose="020B0604020202020204" pitchFamily="34" charset="0"/>
                </a:rPr>
                <a:t>Children and young people are supported by family networks</a:t>
              </a:r>
            </a:p>
          </p:txBody>
        </p:sp>
        <p:sp>
          <p:nvSpPr>
            <p:cNvPr id="20" name="Rectangle: Rounded Corners 19">
              <a:extLst>
                <a:ext uri="{FF2B5EF4-FFF2-40B4-BE49-F238E27FC236}">
                  <a16:creationId xmlns:a16="http://schemas.microsoft.com/office/drawing/2014/main" id="{085CE133-8662-5479-0138-E66CC35D02BA}"/>
                </a:ext>
              </a:extLst>
            </p:cNvPr>
            <p:cNvSpPr/>
            <p:nvPr/>
          </p:nvSpPr>
          <p:spPr>
            <a:xfrm>
              <a:off x="3654644" y="2850464"/>
              <a:ext cx="1756131" cy="375527"/>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2000" b="1" dirty="0">
                  <a:solidFill>
                    <a:srgbClr val="00B050"/>
                  </a:solidFill>
                  <a:latin typeface="Aptos" panose="020B0004020202020204" pitchFamily="34" charset="0"/>
                  <a:cs typeface="Arial" panose="020B0604020202020204" pitchFamily="34" charset="0"/>
                </a:rPr>
                <a:t>Outcome 2</a:t>
              </a:r>
            </a:p>
          </p:txBody>
        </p:sp>
        <p:sp>
          <p:nvSpPr>
            <p:cNvPr id="22" name="Rectangle: Rounded Corners 21">
              <a:extLst>
                <a:ext uri="{FF2B5EF4-FFF2-40B4-BE49-F238E27FC236}">
                  <a16:creationId xmlns:a16="http://schemas.microsoft.com/office/drawing/2014/main" id="{7DCE8CF5-0868-53B4-059C-F494B60C40E7}"/>
                </a:ext>
              </a:extLst>
            </p:cNvPr>
            <p:cNvSpPr/>
            <p:nvPr/>
          </p:nvSpPr>
          <p:spPr>
            <a:xfrm>
              <a:off x="6180194" y="2850464"/>
              <a:ext cx="2794520" cy="1490240"/>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205DBCF9-F98E-6E22-75CA-2EE8DC36AC1A}"/>
                </a:ext>
              </a:extLst>
            </p:cNvPr>
            <p:cNvSpPr/>
            <p:nvPr/>
          </p:nvSpPr>
          <p:spPr>
            <a:xfrm>
              <a:off x="6283582" y="3225991"/>
              <a:ext cx="2587744" cy="1248765"/>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dirty="0">
                  <a:solidFill>
                    <a:schemeClr val="bg1"/>
                  </a:solidFill>
                  <a:latin typeface="Aptos" panose="020B0004020202020204" pitchFamily="34" charset="0"/>
                  <a:cs typeface="Arial" panose="020B0604020202020204" pitchFamily="34" charset="0"/>
                </a:rPr>
                <a:t>Children and young people are safe in and outside their homes </a:t>
              </a:r>
            </a:p>
          </p:txBody>
        </p:sp>
        <p:sp>
          <p:nvSpPr>
            <p:cNvPr id="24" name="Rectangle: Rounded Corners 23">
              <a:extLst>
                <a:ext uri="{FF2B5EF4-FFF2-40B4-BE49-F238E27FC236}">
                  <a16:creationId xmlns:a16="http://schemas.microsoft.com/office/drawing/2014/main" id="{53FAD936-C237-EC24-983A-1CCAC6A4FE96}"/>
                </a:ext>
              </a:extLst>
            </p:cNvPr>
            <p:cNvSpPr/>
            <p:nvPr/>
          </p:nvSpPr>
          <p:spPr>
            <a:xfrm>
              <a:off x="6622399" y="2859890"/>
              <a:ext cx="1756131" cy="375527"/>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2000" b="1" dirty="0">
                  <a:solidFill>
                    <a:srgbClr val="00B050"/>
                  </a:solidFill>
                  <a:latin typeface="Aptos" panose="020B0004020202020204" pitchFamily="34" charset="0"/>
                  <a:cs typeface="Arial" panose="020B0604020202020204" pitchFamily="34" charset="0"/>
                </a:rPr>
                <a:t>Outcome 3</a:t>
              </a:r>
            </a:p>
          </p:txBody>
        </p:sp>
        <p:sp>
          <p:nvSpPr>
            <p:cNvPr id="26" name="Rectangle: Rounded Corners 25">
              <a:extLst>
                <a:ext uri="{FF2B5EF4-FFF2-40B4-BE49-F238E27FC236}">
                  <a16:creationId xmlns:a16="http://schemas.microsoft.com/office/drawing/2014/main" id="{87325123-F19D-56EF-49F6-8386A9BABBF6}"/>
                </a:ext>
              </a:extLst>
            </p:cNvPr>
            <p:cNvSpPr/>
            <p:nvPr/>
          </p:nvSpPr>
          <p:spPr>
            <a:xfrm>
              <a:off x="249530" y="2841038"/>
              <a:ext cx="2794520" cy="1490240"/>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D03F1E94-7192-34B0-3681-AA6E95AE48E6}"/>
                </a:ext>
              </a:extLst>
            </p:cNvPr>
            <p:cNvSpPr/>
            <p:nvPr/>
          </p:nvSpPr>
          <p:spPr>
            <a:xfrm>
              <a:off x="352918" y="3216565"/>
              <a:ext cx="2587744" cy="1248765"/>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dirty="0">
                  <a:solidFill>
                    <a:schemeClr val="bg1"/>
                  </a:solidFill>
                  <a:latin typeface="Aptos" panose="020B0004020202020204" pitchFamily="34" charset="0"/>
                  <a:cs typeface="Arial" panose="020B0604020202020204" pitchFamily="34" charset="0"/>
                </a:rPr>
                <a:t>Children, young people and families stay together and get the help they need</a:t>
              </a:r>
            </a:p>
          </p:txBody>
        </p:sp>
        <p:sp>
          <p:nvSpPr>
            <p:cNvPr id="28" name="Rectangle: Rounded Corners 27">
              <a:extLst>
                <a:ext uri="{FF2B5EF4-FFF2-40B4-BE49-F238E27FC236}">
                  <a16:creationId xmlns:a16="http://schemas.microsoft.com/office/drawing/2014/main" id="{0ECA959D-D6FB-7314-E768-0FB2B9CF590A}"/>
                </a:ext>
              </a:extLst>
            </p:cNvPr>
            <p:cNvSpPr/>
            <p:nvPr/>
          </p:nvSpPr>
          <p:spPr>
            <a:xfrm>
              <a:off x="691735" y="2850464"/>
              <a:ext cx="1756131" cy="375527"/>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2000" b="1" dirty="0">
                  <a:solidFill>
                    <a:srgbClr val="00B050"/>
                  </a:solidFill>
                  <a:latin typeface="Aptos" panose="020B0004020202020204" pitchFamily="34" charset="0"/>
                  <a:cs typeface="Arial" panose="020B0604020202020204" pitchFamily="34" charset="0"/>
                </a:rPr>
                <a:t>Outcome 1</a:t>
              </a:r>
            </a:p>
          </p:txBody>
        </p:sp>
      </p:grpSp>
      <p:grpSp>
        <p:nvGrpSpPr>
          <p:cNvPr id="50" name="Group 49">
            <a:extLst>
              <a:ext uri="{FF2B5EF4-FFF2-40B4-BE49-F238E27FC236}">
                <a16:creationId xmlns:a16="http://schemas.microsoft.com/office/drawing/2014/main" id="{DBE3405C-93F2-8E82-B39D-76F85A3F44A5}"/>
              </a:ext>
            </a:extLst>
          </p:cNvPr>
          <p:cNvGrpSpPr/>
          <p:nvPr/>
        </p:nvGrpSpPr>
        <p:grpSpPr>
          <a:xfrm>
            <a:off x="249530" y="1365875"/>
            <a:ext cx="11692939" cy="1184520"/>
            <a:chOff x="249530" y="2244480"/>
            <a:chExt cx="11692939" cy="1184520"/>
          </a:xfrm>
        </p:grpSpPr>
        <p:grpSp>
          <p:nvGrpSpPr>
            <p:cNvPr id="41" name="Group 40">
              <a:extLst>
                <a:ext uri="{FF2B5EF4-FFF2-40B4-BE49-F238E27FC236}">
                  <a16:creationId xmlns:a16="http://schemas.microsoft.com/office/drawing/2014/main" id="{67017AFA-7FFC-6A0A-9AA3-3E6BCAE974EF}"/>
                </a:ext>
              </a:extLst>
            </p:cNvPr>
            <p:cNvGrpSpPr/>
            <p:nvPr/>
          </p:nvGrpSpPr>
          <p:grpSpPr>
            <a:xfrm>
              <a:off x="8126469" y="2246084"/>
              <a:ext cx="3816000" cy="1173758"/>
              <a:chOff x="4164317" y="2515394"/>
              <a:chExt cx="3858519" cy="1173758"/>
            </a:xfrm>
          </p:grpSpPr>
          <p:sp>
            <p:nvSpPr>
              <p:cNvPr id="38" name="Rectangle: Rounded Corners 37">
                <a:extLst>
                  <a:ext uri="{FF2B5EF4-FFF2-40B4-BE49-F238E27FC236}">
                    <a16:creationId xmlns:a16="http://schemas.microsoft.com/office/drawing/2014/main" id="{46B93559-3EA7-8908-D9E4-F09CDB74084F}"/>
                  </a:ext>
                </a:extLst>
              </p:cNvPr>
              <p:cNvSpPr/>
              <p:nvPr/>
            </p:nvSpPr>
            <p:spPr>
              <a:xfrm>
                <a:off x="4164317" y="2515394"/>
                <a:ext cx="3858519" cy="929517"/>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B49FD575-ECCF-A13A-2A07-D68A97B489C9}"/>
                  </a:ext>
                </a:extLst>
              </p:cNvPr>
              <p:cNvSpPr/>
              <p:nvPr/>
            </p:nvSpPr>
            <p:spPr>
              <a:xfrm>
                <a:off x="4307070" y="2858784"/>
                <a:ext cx="3573014" cy="830368"/>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b="1"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Workforce is equipped and effective</a:t>
                </a:r>
                <a:endParaRPr lang="en-GB" dirty="0">
                  <a:solidFill>
                    <a:schemeClr val="bg1"/>
                  </a:solidFill>
                  <a:latin typeface="Aptos" panose="020B000402020202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id="{1B8C00A4-BA6F-6168-709A-69278112215A}"/>
                  </a:ext>
                </a:extLst>
              </p:cNvPr>
              <p:cNvSpPr/>
              <p:nvPr/>
            </p:nvSpPr>
            <p:spPr>
              <a:xfrm>
                <a:off x="4774889" y="2524013"/>
                <a:ext cx="2424769" cy="343390"/>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2000" b="1" dirty="0">
                    <a:solidFill>
                      <a:srgbClr val="0099CC"/>
                    </a:solidFill>
                    <a:latin typeface="Aptos" panose="020B0004020202020204" pitchFamily="34" charset="0"/>
                    <a:cs typeface="Arial" panose="020B0604020202020204" pitchFamily="34" charset="0"/>
                  </a:rPr>
                  <a:t>Enabler 3</a:t>
                </a:r>
              </a:p>
            </p:txBody>
          </p:sp>
        </p:grpSp>
        <p:grpSp>
          <p:nvGrpSpPr>
            <p:cNvPr id="42" name="Group 41">
              <a:extLst>
                <a:ext uri="{FF2B5EF4-FFF2-40B4-BE49-F238E27FC236}">
                  <a16:creationId xmlns:a16="http://schemas.microsoft.com/office/drawing/2014/main" id="{1E60D207-CACF-2724-F9F9-DC90FC1F821B}"/>
                </a:ext>
              </a:extLst>
            </p:cNvPr>
            <p:cNvGrpSpPr/>
            <p:nvPr/>
          </p:nvGrpSpPr>
          <p:grpSpPr>
            <a:xfrm>
              <a:off x="249530" y="2255242"/>
              <a:ext cx="3816000" cy="1173758"/>
              <a:chOff x="4164317" y="2515394"/>
              <a:chExt cx="3858519" cy="1173758"/>
            </a:xfrm>
          </p:grpSpPr>
          <p:sp>
            <p:nvSpPr>
              <p:cNvPr id="43" name="Rectangle: Rounded Corners 42">
                <a:extLst>
                  <a:ext uri="{FF2B5EF4-FFF2-40B4-BE49-F238E27FC236}">
                    <a16:creationId xmlns:a16="http://schemas.microsoft.com/office/drawing/2014/main" id="{B6F04129-2AF0-F16C-263C-F4DD17A15FCE}"/>
                  </a:ext>
                </a:extLst>
              </p:cNvPr>
              <p:cNvSpPr/>
              <p:nvPr/>
            </p:nvSpPr>
            <p:spPr>
              <a:xfrm>
                <a:off x="4164317" y="2515394"/>
                <a:ext cx="3858519" cy="929517"/>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D1A9FD2A-597A-26D2-2283-7C812E9548D6}"/>
                  </a:ext>
                </a:extLst>
              </p:cNvPr>
              <p:cNvSpPr/>
              <p:nvPr/>
            </p:nvSpPr>
            <p:spPr>
              <a:xfrm>
                <a:off x="4307070" y="2858784"/>
                <a:ext cx="3573014" cy="830368"/>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b="1"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Multi-Agency Working</a:t>
                </a:r>
                <a:endParaRPr lang="en-GB" dirty="0">
                  <a:solidFill>
                    <a:schemeClr val="bg1"/>
                  </a:solidFill>
                  <a:latin typeface="Aptos" panose="020B00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BD6E6BD0-65D3-8FDB-5FC9-68A59B2D742A}"/>
                  </a:ext>
                </a:extLst>
              </p:cNvPr>
              <p:cNvSpPr/>
              <p:nvPr/>
            </p:nvSpPr>
            <p:spPr>
              <a:xfrm>
                <a:off x="4774889" y="2524013"/>
                <a:ext cx="2424769" cy="343390"/>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2000" b="1" dirty="0">
                    <a:solidFill>
                      <a:srgbClr val="0099CC"/>
                    </a:solidFill>
                    <a:latin typeface="Aptos" panose="020B0004020202020204" pitchFamily="34" charset="0"/>
                    <a:cs typeface="Arial" panose="020B0604020202020204" pitchFamily="34" charset="0"/>
                  </a:rPr>
                  <a:t>Enabler 1</a:t>
                </a:r>
              </a:p>
            </p:txBody>
          </p:sp>
        </p:grpSp>
        <p:grpSp>
          <p:nvGrpSpPr>
            <p:cNvPr id="46" name="Group 45">
              <a:extLst>
                <a:ext uri="{FF2B5EF4-FFF2-40B4-BE49-F238E27FC236}">
                  <a16:creationId xmlns:a16="http://schemas.microsoft.com/office/drawing/2014/main" id="{67951050-DFB7-581D-6FF3-853CD555D73B}"/>
                </a:ext>
              </a:extLst>
            </p:cNvPr>
            <p:cNvGrpSpPr/>
            <p:nvPr/>
          </p:nvGrpSpPr>
          <p:grpSpPr>
            <a:xfrm>
              <a:off x="4188000" y="2244480"/>
              <a:ext cx="3816000" cy="1173758"/>
              <a:chOff x="4164317" y="2515394"/>
              <a:chExt cx="3858519" cy="1173758"/>
            </a:xfrm>
          </p:grpSpPr>
          <p:sp>
            <p:nvSpPr>
              <p:cNvPr id="47" name="Rectangle: Rounded Corners 46">
                <a:extLst>
                  <a:ext uri="{FF2B5EF4-FFF2-40B4-BE49-F238E27FC236}">
                    <a16:creationId xmlns:a16="http://schemas.microsoft.com/office/drawing/2014/main" id="{1A56F9CC-F16C-A297-6C15-79104B352D7D}"/>
                  </a:ext>
                </a:extLst>
              </p:cNvPr>
              <p:cNvSpPr/>
              <p:nvPr/>
            </p:nvSpPr>
            <p:spPr>
              <a:xfrm>
                <a:off x="4164317" y="2515394"/>
                <a:ext cx="3858519" cy="929517"/>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6224716D-EC1C-5F4D-4CBE-202EC19B888A}"/>
                  </a:ext>
                </a:extLst>
              </p:cNvPr>
              <p:cNvSpPr/>
              <p:nvPr/>
            </p:nvSpPr>
            <p:spPr>
              <a:xfrm>
                <a:off x="4307070" y="2858784"/>
                <a:ext cx="3573014" cy="830368"/>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b="1"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Leaders drive conditions for effective practice</a:t>
                </a:r>
                <a:endParaRPr lang="en-GB" dirty="0">
                  <a:solidFill>
                    <a:schemeClr val="bg1"/>
                  </a:solidFill>
                  <a:latin typeface="Aptos" panose="020B00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B1D48D3B-F68E-815B-D59F-34F9D63F02C1}"/>
                  </a:ext>
                </a:extLst>
              </p:cNvPr>
              <p:cNvSpPr/>
              <p:nvPr/>
            </p:nvSpPr>
            <p:spPr>
              <a:xfrm>
                <a:off x="4774889" y="2524013"/>
                <a:ext cx="2424769" cy="343390"/>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2000" b="1" dirty="0">
                    <a:solidFill>
                      <a:srgbClr val="0099CC"/>
                    </a:solidFill>
                    <a:latin typeface="Aptos" panose="020B0004020202020204" pitchFamily="34" charset="0"/>
                    <a:cs typeface="Arial" panose="020B0604020202020204" pitchFamily="34" charset="0"/>
                  </a:rPr>
                  <a:t>Enabler 2</a:t>
                </a:r>
              </a:p>
            </p:txBody>
          </p:sp>
        </p:grpSp>
      </p:grpSp>
      <p:sp>
        <p:nvSpPr>
          <p:cNvPr id="4" name="TextBox 3">
            <a:extLst>
              <a:ext uri="{FF2B5EF4-FFF2-40B4-BE49-F238E27FC236}">
                <a16:creationId xmlns:a16="http://schemas.microsoft.com/office/drawing/2014/main" id="{20D56F19-FA30-B2A6-72DA-B4FE924DDE5C}"/>
              </a:ext>
            </a:extLst>
          </p:cNvPr>
          <p:cNvSpPr txBox="1"/>
          <p:nvPr/>
        </p:nvSpPr>
        <p:spPr>
          <a:xfrm>
            <a:off x="390710" y="2709119"/>
            <a:ext cx="11410580" cy="369332"/>
          </a:xfrm>
          <a:prstGeom prst="rect">
            <a:avLst/>
          </a:prstGeom>
          <a:noFill/>
        </p:spPr>
        <p:txBody>
          <a:bodyPr wrap="square">
            <a:spAutoFit/>
          </a:bodyPr>
          <a:lstStyle/>
          <a:p>
            <a:pPr algn="ctr"/>
            <a:r>
              <a:rPr lang="en-GB" b="1" dirty="0">
                <a:solidFill>
                  <a:srgbClr val="0099CC"/>
                </a:solidFill>
                <a:latin typeface="Aptos" panose="020B0004020202020204" pitchFamily="34" charset="0"/>
              </a:rPr>
              <a:t>Enablers to ensure systems are effective</a:t>
            </a:r>
          </a:p>
        </p:txBody>
      </p:sp>
      <p:sp>
        <p:nvSpPr>
          <p:cNvPr id="5" name="TextBox 4">
            <a:extLst>
              <a:ext uri="{FF2B5EF4-FFF2-40B4-BE49-F238E27FC236}">
                <a16:creationId xmlns:a16="http://schemas.microsoft.com/office/drawing/2014/main" id="{54A516EA-9C1B-28E0-F3CC-E6F51D7E03FD}"/>
              </a:ext>
            </a:extLst>
          </p:cNvPr>
          <p:cNvSpPr txBox="1"/>
          <p:nvPr/>
        </p:nvSpPr>
        <p:spPr>
          <a:xfrm>
            <a:off x="390710" y="5052060"/>
            <a:ext cx="11410580" cy="369332"/>
          </a:xfrm>
          <a:prstGeom prst="rect">
            <a:avLst/>
          </a:prstGeom>
          <a:noFill/>
        </p:spPr>
        <p:txBody>
          <a:bodyPr wrap="square">
            <a:spAutoFit/>
          </a:bodyPr>
          <a:lstStyle/>
          <a:p>
            <a:pPr algn="ctr"/>
            <a:r>
              <a:rPr lang="en-GB" b="1" dirty="0">
                <a:solidFill>
                  <a:srgbClr val="00B050"/>
                </a:solidFill>
                <a:latin typeface="Aptos" panose="020B0004020202020204" pitchFamily="34" charset="0"/>
              </a:rPr>
              <a:t>Outcomes that should be achieved so children can thrive</a:t>
            </a:r>
          </a:p>
        </p:txBody>
      </p:sp>
      <p:sp>
        <p:nvSpPr>
          <p:cNvPr id="6" name="Rectangle: Rounded Corners 5">
            <a:extLst>
              <a:ext uri="{FF2B5EF4-FFF2-40B4-BE49-F238E27FC236}">
                <a16:creationId xmlns:a16="http://schemas.microsoft.com/office/drawing/2014/main" id="{9599439F-E430-9C56-5E7F-59304C6C5F6F}"/>
              </a:ext>
            </a:extLst>
          </p:cNvPr>
          <p:cNvSpPr/>
          <p:nvPr/>
        </p:nvSpPr>
        <p:spPr>
          <a:xfrm>
            <a:off x="249530" y="5593401"/>
            <a:ext cx="11692939" cy="571729"/>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latin typeface="Aptos" panose="020B0004020202020204" pitchFamily="34" charset="0"/>
              </a:rPr>
              <a:t>Voice of children, young people and families- central</a:t>
            </a:r>
          </a:p>
        </p:txBody>
      </p:sp>
    </p:spTree>
    <p:extLst>
      <p:ext uri="{BB962C8B-B14F-4D97-AF65-F5344CB8AC3E}">
        <p14:creationId xmlns:p14="http://schemas.microsoft.com/office/powerpoint/2010/main" val="2471139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8592-A4F2-2E68-0317-4BB6A711C27B}"/>
              </a:ext>
            </a:extLst>
          </p:cNvPr>
          <p:cNvSpPr>
            <a:spLocks noGrp="1"/>
          </p:cNvSpPr>
          <p:nvPr>
            <p:ph type="title"/>
          </p:nvPr>
        </p:nvSpPr>
        <p:spPr/>
        <p:txBody>
          <a:bodyPr/>
          <a:lstStyle/>
          <a:p>
            <a:r>
              <a:rPr lang="en-GB" b="1" dirty="0"/>
              <a:t>Sharing Information</a:t>
            </a:r>
          </a:p>
        </p:txBody>
      </p:sp>
      <p:sp>
        <p:nvSpPr>
          <p:cNvPr id="3" name="Content Placeholder 2">
            <a:extLst>
              <a:ext uri="{FF2B5EF4-FFF2-40B4-BE49-F238E27FC236}">
                <a16:creationId xmlns:a16="http://schemas.microsoft.com/office/drawing/2014/main" id="{DD62423D-88DF-D309-4117-E99AB89C93C8}"/>
              </a:ext>
            </a:extLst>
          </p:cNvPr>
          <p:cNvSpPr>
            <a:spLocks noGrp="1"/>
          </p:cNvSpPr>
          <p:nvPr>
            <p:ph idx="1"/>
          </p:nvPr>
        </p:nvSpPr>
        <p:spPr>
          <a:xfrm>
            <a:off x="1610627" y="2240914"/>
            <a:ext cx="8970745" cy="3060325"/>
          </a:xfrm>
        </p:spPr>
        <p:txBody>
          <a:bodyPr>
            <a:spAutoFit/>
          </a:bodyPr>
          <a:lstStyle/>
          <a:p>
            <a:pPr marL="0" indent="0" algn="ctr">
              <a:buNone/>
            </a:pPr>
            <a:r>
              <a:rPr lang="en-GB" sz="2800" dirty="0">
                <a:solidFill>
                  <a:srgbClr val="002060"/>
                </a:solidFill>
                <a:latin typeface="Arial" panose="020B0604020202020204" pitchFamily="34" charset="0"/>
                <a:ea typeface="Tahoma" panose="020B0604030504040204" pitchFamily="34" charset="0"/>
                <a:cs typeface="Arial" panose="020B0604020202020204" pitchFamily="34" charset="0"/>
              </a:rPr>
              <a:t>“No single practitioner can have a full picture of a</a:t>
            </a:r>
          </a:p>
          <a:p>
            <a:pPr marL="0" indent="0" algn="ctr">
              <a:buNone/>
            </a:pPr>
            <a:r>
              <a:rPr lang="en-GB" sz="2800" dirty="0">
                <a:solidFill>
                  <a:srgbClr val="002060"/>
                </a:solidFill>
                <a:latin typeface="Arial" panose="020B0604020202020204" pitchFamily="34" charset="0"/>
                <a:ea typeface="Tahoma" panose="020B0604030504040204" pitchFamily="34" charset="0"/>
                <a:cs typeface="Arial" panose="020B0604020202020204" pitchFamily="34" charset="0"/>
              </a:rPr>
              <a:t> child’s needs and circumstances so effective</a:t>
            </a:r>
          </a:p>
          <a:p>
            <a:pPr marL="0" indent="0" algn="ctr">
              <a:buNone/>
            </a:pPr>
            <a:r>
              <a:rPr lang="en-GB" sz="2800" dirty="0">
                <a:solidFill>
                  <a:srgbClr val="002060"/>
                </a:solidFill>
                <a:latin typeface="Arial" panose="020B0604020202020204" pitchFamily="34" charset="0"/>
                <a:ea typeface="Tahoma" panose="020B0604030504040204" pitchFamily="34" charset="0"/>
                <a:cs typeface="Arial" panose="020B0604020202020204" pitchFamily="34" charset="0"/>
              </a:rPr>
              <a:t> sharing of information between practitioners,</a:t>
            </a:r>
          </a:p>
          <a:p>
            <a:pPr marL="0" indent="0" algn="ctr">
              <a:buNone/>
            </a:pPr>
            <a:r>
              <a:rPr lang="en-GB" sz="2800" dirty="0">
                <a:solidFill>
                  <a:srgbClr val="002060"/>
                </a:solidFill>
                <a:latin typeface="Arial" panose="020B0604020202020204" pitchFamily="34" charset="0"/>
                <a:ea typeface="Tahoma" panose="020B0604030504040204" pitchFamily="34" charset="0"/>
                <a:cs typeface="Arial" panose="020B0604020202020204" pitchFamily="34" charset="0"/>
              </a:rPr>
              <a:t> local organisations and agencies is essential for</a:t>
            </a:r>
          </a:p>
          <a:p>
            <a:pPr marL="0" indent="0" algn="ctr">
              <a:buNone/>
            </a:pPr>
            <a:r>
              <a:rPr lang="en-GB" sz="2800" dirty="0">
                <a:solidFill>
                  <a:srgbClr val="002060"/>
                </a:solidFill>
                <a:latin typeface="Arial" panose="020B0604020202020204" pitchFamily="34" charset="0"/>
                <a:ea typeface="Tahoma" panose="020B0604030504040204" pitchFamily="34" charset="0"/>
                <a:cs typeface="Arial" panose="020B0604020202020204" pitchFamily="34" charset="0"/>
              </a:rPr>
              <a:t> early identification of need, assessment, and</a:t>
            </a:r>
          </a:p>
          <a:p>
            <a:pPr marL="0" indent="0" algn="ctr">
              <a:buNone/>
            </a:pPr>
            <a:r>
              <a:rPr lang="en-GB" sz="2800" dirty="0">
                <a:solidFill>
                  <a:srgbClr val="002060"/>
                </a:solidFill>
                <a:latin typeface="Arial" panose="020B0604020202020204" pitchFamily="34" charset="0"/>
                <a:ea typeface="Tahoma" panose="020B0604030504040204" pitchFamily="34" charset="0"/>
                <a:cs typeface="Arial" panose="020B0604020202020204" pitchFamily="34" charset="0"/>
              </a:rPr>
              <a:t> service provision to keep children safe.”</a:t>
            </a:r>
            <a:endParaRPr lang="en-GB"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265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EC73-79E7-5E7F-856A-234BA56D20FA}"/>
              </a:ext>
            </a:extLst>
          </p:cNvPr>
          <p:cNvSpPr>
            <a:spLocks noGrp="1"/>
          </p:cNvSpPr>
          <p:nvPr>
            <p:ph type="title"/>
          </p:nvPr>
        </p:nvSpPr>
        <p:spPr/>
        <p:txBody>
          <a:bodyPr/>
          <a:lstStyle/>
          <a:p>
            <a:r>
              <a:rPr lang="en-GB" b="1" dirty="0"/>
              <a:t>Working in Partnership</a:t>
            </a:r>
          </a:p>
        </p:txBody>
      </p:sp>
      <p:grpSp>
        <p:nvGrpSpPr>
          <p:cNvPr id="8" name="Group 7">
            <a:extLst>
              <a:ext uri="{FF2B5EF4-FFF2-40B4-BE49-F238E27FC236}">
                <a16:creationId xmlns:a16="http://schemas.microsoft.com/office/drawing/2014/main" id="{A5EB9C3F-42F1-C95F-699A-B49D0AA24694}"/>
              </a:ext>
            </a:extLst>
          </p:cNvPr>
          <p:cNvGrpSpPr/>
          <p:nvPr/>
        </p:nvGrpSpPr>
        <p:grpSpPr>
          <a:xfrm>
            <a:off x="1301059" y="1474517"/>
            <a:ext cx="9589882" cy="3449161"/>
            <a:chOff x="1554445" y="1349389"/>
            <a:chExt cx="9589882" cy="3449161"/>
          </a:xfrm>
        </p:grpSpPr>
        <p:pic>
          <p:nvPicPr>
            <p:cNvPr id="4" name="Picture 3">
              <a:extLst>
                <a:ext uri="{FF2B5EF4-FFF2-40B4-BE49-F238E27FC236}">
                  <a16:creationId xmlns:a16="http://schemas.microsoft.com/office/drawing/2014/main" id="{3BAB0095-F38B-D4AA-F1E4-28284DD914CA}"/>
                </a:ext>
              </a:extLst>
            </p:cNvPr>
            <p:cNvPicPr>
              <a:picLocks noChangeAspect="1"/>
            </p:cNvPicPr>
            <p:nvPr/>
          </p:nvPicPr>
          <p:blipFill rotWithShape="1">
            <a:blip r:embed="rId2"/>
            <a:srcRect b="2384"/>
            <a:stretch/>
          </p:blipFill>
          <p:spPr>
            <a:xfrm>
              <a:off x="3166304" y="1352029"/>
              <a:ext cx="2522227" cy="3446521"/>
            </a:xfrm>
            <a:prstGeom prst="rect">
              <a:avLst/>
            </a:prstGeom>
            <a:ln w="12700">
              <a:solidFill>
                <a:schemeClr val="bg1"/>
              </a:solid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4E5BFA8C-1FE5-35C2-AFF8-4B263A1212B6}"/>
                </a:ext>
              </a:extLst>
            </p:cNvPr>
            <p:cNvPicPr>
              <a:picLocks noChangeAspect="1"/>
            </p:cNvPicPr>
            <p:nvPr/>
          </p:nvPicPr>
          <p:blipFill rotWithShape="1">
            <a:blip r:embed="rId3"/>
            <a:srcRect r="5004"/>
            <a:stretch/>
          </p:blipFill>
          <p:spPr>
            <a:xfrm>
              <a:off x="1554445" y="1350709"/>
              <a:ext cx="1529181" cy="3446521"/>
            </a:xfrm>
            <a:prstGeom prst="rect">
              <a:avLst/>
            </a:prstGeom>
            <a:ln w="12700">
              <a:solidFill>
                <a:schemeClr val="bg1"/>
              </a:solid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3E3552B7-1120-DB08-FB8D-0D9F63673896}"/>
                </a:ext>
              </a:extLst>
            </p:cNvPr>
            <p:cNvPicPr>
              <a:picLocks noChangeAspect="1"/>
            </p:cNvPicPr>
            <p:nvPr/>
          </p:nvPicPr>
          <p:blipFill>
            <a:blip r:embed="rId4"/>
            <a:stretch>
              <a:fillRect/>
            </a:stretch>
          </p:blipFill>
          <p:spPr>
            <a:xfrm>
              <a:off x="8533759" y="1350709"/>
              <a:ext cx="2610568" cy="3447841"/>
            </a:xfrm>
            <a:prstGeom prst="rect">
              <a:avLst/>
            </a:prstGeom>
            <a:ln w="12700">
              <a:solidFill>
                <a:schemeClr val="bg1"/>
              </a:solid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A415FF9-FB67-79F6-F358-BA884D285CFF}"/>
                </a:ext>
              </a:extLst>
            </p:cNvPr>
            <p:cNvPicPr>
              <a:picLocks noChangeAspect="1"/>
            </p:cNvPicPr>
            <p:nvPr/>
          </p:nvPicPr>
          <p:blipFill>
            <a:blip r:embed="rId5"/>
            <a:stretch>
              <a:fillRect/>
            </a:stretch>
          </p:blipFill>
          <p:spPr>
            <a:xfrm>
              <a:off x="5771209" y="1349389"/>
              <a:ext cx="2679872" cy="3447841"/>
            </a:xfrm>
            <a:prstGeom prst="rect">
              <a:avLst/>
            </a:prstGeom>
            <a:ln w="12700">
              <a:solidFill>
                <a:schemeClr val="bg1"/>
              </a:solidFill>
            </a:ln>
            <a:effectLst>
              <a:outerShdw blurRad="50800" dist="38100" dir="5400000" algn="t" rotWithShape="0">
                <a:prstClr val="black">
                  <a:alpha val="40000"/>
                </a:prstClr>
              </a:outerShdw>
            </a:effectLst>
          </p:spPr>
        </p:pic>
      </p:grpSp>
      <p:sp>
        <p:nvSpPr>
          <p:cNvPr id="9" name="Rectangle: Rounded Corners 8">
            <a:extLst>
              <a:ext uri="{FF2B5EF4-FFF2-40B4-BE49-F238E27FC236}">
                <a16:creationId xmlns:a16="http://schemas.microsoft.com/office/drawing/2014/main" id="{DD335EB7-4788-64B2-5653-F6372DABEA06}"/>
              </a:ext>
            </a:extLst>
          </p:cNvPr>
          <p:cNvSpPr/>
          <p:nvPr/>
        </p:nvSpPr>
        <p:spPr>
          <a:xfrm>
            <a:off x="1301059" y="5227475"/>
            <a:ext cx="2722301" cy="408623"/>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a:latin typeface="Arial" panose="020B0604020202020204" pitchFamily="34" charset="0"/>
                <a:cs typeface="Arial" panose="020B0604020202020204" pitchFamily="34" charset="0"/>
              </a:rPr>
              <a:t>Information sharing</a:t>
            </a:r>
          </a:p>
        </p:txBody>
      </p:sp>
      <p:sp>
        <p:nvSpPr>
          <p:cNvPr id="13" name="Rectangle: Rounded Corners 12">
            <a:extLst>
              <a:ext uri="{FF2B5EF4-FFF2-40B4-BE49-F238E27FC236}">
                <a16:creationId xmlns:a16="http://schemas.microsoft.com/office/drawing/2014/main" id="{9F03027E-7656-D32B-BC83-67B089E915AB}"/>
              </a:ext>
            </a:extLst>
          </p:cNvPr>
          <p:cNvSpPr/>
          <p:nvPr/>
        </p:nvSpPr>
        <p:spPr>
          <a:xfrm>
            <a:off x="8168640" y="5227475"/>
            <a:ext cx="2722301" cy="408623"/>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a:latin typeface="Arial" panose="020B0604020202020204" pitchFamily="34" charset="0"/>
                <a:cs typeface="Arial" panose="020B0604020202020204" pitchFamily="34" charset="0"/>
              </a:rPr>
              <a:t>Challenge</a:t>
            </a:r>
          </a:p>
        </p:txBody>
      </p:sp>
      <p:sp>
        <p:nvSpPr>
          <p:cNvPr id="14" name="Rectangle: Rounded Corners 13">
            <a:extLst>
              <a:ext uri="{FF2B5EF4-FFF2-40B4-BE49-F238E27FC236}">
                <a16:creationId xmlns:a16="http://schemas.microsoft.com/office/drawing/2014/main" id="{7A9C1A58-EFAD-39A9-5085-4F39A1BA469F}"/>
              </a:ext>
            </a:extLst>
          </p:cNvPr>
          <p:cNvSpPr/>
          <p:nvPr/>
        </p:nvSpPr>
        <p:spPr>
          <a:xfrm>
            <a:off x="4734849" y="5226155"/>
            <a:ext cx="2722301" cy="408623"/>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a:latin typeface="Arial" panose="020B0604020202020204" pitchFamily="34" charset="0"/>
                <a:cs typeface="Arial" panose="020B0604020202020204" pitchFamily="34" charset="0"/>
              </a:rPr>
              <a:t>Full picture</a:t>
            </a:r>
          </a:p>
        </p:txBody>
      </p:sp>
    </p:spTree>
    <p:extLst>
      <p:ext uri="{BB962C8B-B14F-4D97-AF65-F5344CB8AC3E}">
        <p14:creationId xmlns:p14="http://schemas.microsoft.com/office/powerpoint/2010/main" val="876963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5A52-28A4-1AE8-60A8-A27CAE43818C}"/>
              </a:ext>
            </a:extLst>
          </p:cNvPr>
          <p:cNvSpPr>
            <a:spLocks noGrp="1"/>
          </p:cNvSpPr>
          <p:nvPr>
            <p:ph type="title"/>
          </p:nvPr>
        </p:nvSpPr>
        <p:spPr/>
        <p:txBody>
          <a:bodyPr/>
          <a:lstStyle/>
          <a:p>
            <a:r>
              <a:rPr lang="en-GB" b="1" dirty="0"/>
              <a:t>What it means in Sandwell</a:t>
            </a:r>
          </a:p>
        </p:txBody>
      </p:sp>
      <p:sp>
        <p:nvSpPr>
          <p:cNvPr id="3" name="Content Placeholder 2">
            <a:extLst>
              <a:ext uri="{FF2B5EF4-FFF2-40B4-BE49-F238E27FC236}">
                <a16:creationId xmlns:a16="http://schemas.microsoft.com/office/drawing/2014/main" id="{FABAFEAD-0186-18A5-2B0D-58FF956B63F2}"/>
              </a:ext>
            </a:extLst>
          </p:cNvPr>
          <p:cNvSpPr>
            <a:spLocks noGrp="1"/>
          </p:cNvSpPr>
          <p:nvPr>
            <p:ph idx="1"/>
          </p:nvPr>
        </p:nvSpPr>
        <p:spPr>
          <a:xfrm>
            <a:off x="0" y="1253331"/>
            <a:ext cx="12192000" cy="6567760"/>
          </a:xfrm>
        </p:spPr>
        <p:txBody>
          <a:bodyPr>
            <a:spAutoFit/>
          </a:bodyPr>
          <a:lstStyle/>
          <a:p>
            <a:pPr marL="457200" indent="-457200">
              <a:buFont typeface="Arial" panose="020B0604020202020204" pitchFamily="34" charset="0"/>
              <a:buChar char="•"/>
            </a:pPr>
            <a:r>
              <a:rPr lang="en-GB" sz="3200" dirty="0">
                <a:solidFill>
                  <a:srgbClr val="002060"/>
                </a:solidFill>
                <a:latin typeface="Aptos" panose="020B0004020202020204" pitchFamily="34" charset="0"/>
                <a:ea typeface="Tahoma" panose="020B0604030504040204" pitchFamily="34" charset="0"/>
                <a:cs typeface="Arial" panose="020B0604020202020204" pitchFamily="34" charset="0"/>
              </a:rPr>
              <a:t>Embed arrangements- Executive &amp; Operational Groups, Workstreams and Summits</a:t>
            </a:r>
          </a:p>
          <a:p>
            <a:pPr marL="457200" indent="-457200">
              <a:buFont typeface="Arial" panose="020B0604020202020204" pitchFamily="34" charset="0"/>
              <a:buChar char="•"/>
            </a:pPr>
            <a:endParaRPr lang="en-GB" sz="3200" dirty="0">
              <a:solidFill>
                <a:srgbClr val="002060"/>
              </a:solidFill>
              <a:latin typeface="Aptos" panose="020B0004020202020204" pitchFamily="34" charset="0"/>
              <a:ea typeface="Tahom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solidFill>
                  <a:srgbClr val="002060"/>
                </a:solidFill>
                <a:latin typeface="Aptos" panose="020B0004020202020204" pitchFamily="34" charset="0"/>
                <a:ea typeface="Tahoma" panose="020B0604030504040204" pitchFamily="34" charset="0"/>
                <a:cs typeface="Arial" panose="020B0604020202020204" pitchFamily="34" charset="0"/>
              </a:rPr>
              <a:t>Consider all strategies &amp; guidance- plan for how we will meet these expectations and support families </a:t>
            </a:r>
          </a:p>
          <a:p>
            <a:pPr marL="457200" indent="-457200">
              <a:buFont typeface="Arial" panose="020B0604020202020204" pitchFamily="34" charset="0"/>
              <a:buChar char="•"/>
            </a:pPr>
            <a:endParaRPr lang="en-GB" sz="3200" dirty="0">
              <a:solidFill>
                <a:srgbClr val="002060"/>
              </a:solidFill>
              <a:latin typeface="Aptos" panose="020B0004020202020204" pitchFamily="34" charset="0"/>
              <a:ea typeface="Tahom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solidFill>
                  <a:srgbClr val="002060"/>
                </a:solidFill>
                <a:latin typeface="Aptos" panose="020B0004020202020204" pitchFamily="34" charset="0"/>
                <a:ea typeface="Tahoma" panose="020B0604030504040204" pitchFamily="34" charset="0"/>
                <a:cs typeface="Arial" panose="020B0604020202020204" pitchFamily="34" charset="0"/>
              </a:rPr>
              <a:t>Publish new safeguarding arrangements (December 24)</a:t>
            </a:r>
          </a:p>
          <a:p>
            <a:pPr marL="457200" indent="-457200">
              <a:buFont typeface="Arial" panose="020B0604020202020204" pitchFamily="34" charset="0"/>
              <a:buChar char="•"/>
            </a:pPr>
            <a:endParaRPr lang="en-GB" sz="3200" dirty="0">
              <a:solidFill>
                <a:srgbClr val="002060"/>
              </a:solidFill>
              <a:latin typeface="Aptos" panose="020B0004020202020204" pitchFamily="34" charset="0"/>
              <a:ea typeface="Tahoma" panose="020B0604030504040204" pitchFamily="34" charset="0"/>
              <a:cs typeface="Arial" panose="020B0604020202020204" pitchFamily="34" charset="0"/>
            </a:endParaRPr>
          </a:p>
          <a:p>
            <a:pPr marL="0" indent="0" algn="ctr">
              <a:buNone/>
            </a:pPr>
            <a:r>
              <a:rPr lang="en-GB" sz="3200" b="1" dirty="0">
                <a:solidFill>
                  <a:srgbClr val="00B050"/>
                </a:solidFill>
                <a:latin typeface="Aptos" panose="020B0004020202020204" pitchFamily="34" charset="0"/>
                <a:ea typeface="Tahoma" panose="020B0604030504040204" pitchFamily="34" charset="0"/>
                <a:cs typeface="Arial" panose="020B0604020202020204" pitchFamily="34" charset="0"/>
              </a:rPr>
              <a:t>System and culture change…..</a:t>
            </a:r>
          </a:p>
          <a:p>
            <a:pPr marL="0" indent="0">
              <a:buNone/>
            </a:pPr>
            <a:endParaRPr lang="en-GB" sz="3200" dirty="0">
              <a:solidFill>
                <a:srgbClr val="002060"/>
              </a:solidFill>
              <a:effectLst/>
              <a:latin typeface="Aptos" panose="020B0004020202020204" pitchFamily="34" charset="0"/>
              <a:ea typeface="Tahoma" panose="020B0604030504040204" pitchFamily="34" charset="0"/>
              <a:cs typeface="Arial" panose="020B0604020202020204" pitchFamily="34" charset="0"/>
            </a:endParaRPr>
          </a:p>
          <a:p>
            <a:pPr marL="0" indent="0">
              <a:buNone/>
            </a:pPr>
            <a:endParaRPr lang="en-GB" sz="3200" dirty="0">
              <a:solidFill>
                <a:srgbClr val="002060"/>
              </a:solidFill>
              <a:latin typeface="Aptos" panose="020B0004020202020204" pitchFamily="34" charset="0"/>
              <a:ea typeface="Tahoma" panose="020B0604030504040204" pitchFamily="34" charset="0"/>
              <a:cs typeface="Arial" panose="020B0604020202020204" pitchFamily="34" charset="0"/>
            </a:endParaRPr>
          </a:p>
          <a:p>
            <a:pPr marL="0" indent="0">
              <a:buNone/>
            </a:pPr>
            <a:endParaRPr lang="en-GB" sz="3200" dirty="0">
              <a:solidFill>
                <a:srgbClr val="002060"/>
              </a:solidFill>
              <a:latin typeface="Aptos" panose="020B00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745975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402E-49BD-F5E5-5DA9-2614332D4C84}"/>
              </a:ext>
            </a:extLst>
          </p:cNvPr>
          <p:cNvSpPr>
            <a:spLocks noGrp="1"/>
          </p:cNvSpPr>
          <p:nvPr>
            <p:ph type="title"/>
          </p:nvPr>
        </p:nvSpPr>
        <p:spPr/>
        <p:txBody>
          <a:bodyPr/>
          <a:lstStyle/>
          <a:p>
            <a:r>
              <a:rPr lang="en-GB" b="1" dirty="0"/>
              <a:t>Progress already underway……</a:t>
            </a:r>
            <a:endParaRPr lang="en-GB" dirty="0"/>
          </a:p>
        </p:txBody>
      </p:sp>
      <p:grpSp>
        <p:nvGrpSpPr>
          <p:cNvPr id="30" name="Group 29">
            <a:extLst>
              <a:ext uri="{FF2B5EF4-FFF2-40B4-BE49-F238E27FC236}">
                <a16:creationId xmlns:a16="http://schemas.microsoft.com/office/drawing/2014/main" id="{DA3C6685-6E0F-4146-6F7F-FC21AA73BEED}"/>
              </a:ext>
            </a:extLst>
          </p:cNvPr>
          <p:cNvGrpSpPr/>
          <p:nvPr/>
        </p:nvGrpSpPr>
        <p:grpSpPr>
          <a:xfrm>
            <a:off x="1596608" y="1951035"/>
            <a:ext cx="9189392" cy="3838389"/>
            <a:chOff x="1596608" y="1753072"/>
            <a:chExt cx="9189392" cy="3838389"/>
          </a:xfrm>
        </p:grpSpPr>
        <p:grpSp>
          <p:nvGrpSpPr>
            <p:cNvPr id="29" name="Group 28">
              <a:extLst>
                <a:ext uri="{FF2B5EF4-FFF2-40B4-BE49-F238E27FC236}">
                  <a16:creationId xmlns:a16="http://schemas.microsoft.com/office/drawing/2014/main" id="{252DC4A7-6573-C72B-18FE-658396F125CD}"/>
                </a:ext>
              </a:extLst>
            </p:cNvPr>
            <p:cNvGrpSpPr/>
            <p:nvPr/>
          </p:nvGrpSpPr>
          <p:grpSpPr>
            <a:xfrm>
              <a:off x="1596608" y="2171558"/>
              <a:ext cx="9189392" cy="3419903"/>
              <a:chOff x="1596607" y="2696402"/>
              <a:chExt cx="9189392" cy="3419903"/>
            </a:xfrm>
          </p:grpSpPr>
          <p:sp>
            <p:nvSpPr>
              <p:cNvPr id="25" name="Rectangle: Rounded Corners 24">
                <a:extLst>
                  <a:ext uri="{FF2B5EF4-FFF2-40B4-BE49-F238E27FC236}">
                    <a16:creationId xmlns:a16="http://schemas.microsoft.com/office/drawing/2014/main" id="{8F9EFE50-BCC7-EB37-EAE3-66E164608E91}"/>
                  </a:ext>
                </a:extLst>
              </p:cNvPr>
              <p:cNvSpPr/>
              <p:nvPr/>
            </p:nvSpPr>
            <p:spPr>
              <a:xfrm>
                <a:off x="1596607" y="2696402"/>
                <a:ext cx="9189392" cy="3265593"/>
              </a:xfrm>
              <a:prstGeom prst="roundRect">
                <a:avLst>
                  <a:gd name="adj" fmla="val 9162"/>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7EF7ED5-E673-3BB3-1278-E58AE6988176}"/>
                  </a:ext>
                </a:extLst>
              </p:cNvPr>
              <p:cNvGrpSpPr/>
              <p:nvPr/>
            </p:nvGrpSpPr>
            <p:grpSpPr>
              <a:xfrm>
                <a:off x="1737786" y="4676305"/>
                <a:ext cx="8898871" cy="1440000"/>
                <a:chOff x="3016151" y="3086776"/>
                <a:chExt cx="4770813" cy="1813503"/>
              </a:xfrm>
            </p:grpSpPr>
            <p:sp>
              <p:nvSpPr>
                <p:cNvPr id="19" name="Rectangle: Rounded Corners 18">
                  <a:extLst>
                    <a:ext uri="{FF2B5EF4-FFF2-40B4-BE49-F238E27FC236}">
                      <a16:creationId xmlns:a16="http://schemas.microsoft.com/office/drawing/2014/main" id="{F529C507-A565-2359-24FD-ABA7D6364D0E}"/>
                    </a:ext>
                  </a:extLst>
                </p:cNvPr>
                <p:cNvSpPr/>
                <p:nvPr/>
              </p:nvSpPr>
              <p:spPr>
                <a:xfrm>
                  <a:off x="3016151" y="3086776"/>
                  <a:ext cx="4770813" cy="533059"/>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1800" b="1" dirty="0">
                      <a:solidFill>
                        <a:srgbClr val="FFFF00"/>
                      </a:solidFill>
                      <a:effectLst>
                        <a:outerShdw blurRad="38100" dist="38100" dir="2700000" algn="tl">
                          <a:srgbClr val="000000">
                            <a:alpha val="43137"/>
                          </a:srgbClr>
                        </a:outerShdw>
                      </a:effectLst>
                      <a:latin typeface="Aptos" panose="020B0004020202020204" pitchFamily="34" charset="0"/>
                    </a:rPr>
                    <a:t>Shared</a:t>
                  </a:r>
                  <a:r>
                    <a:rPr lang="en-GB" sz="1800" dirty="0">
                      <a:solidFill>
                        <a:schemeClr val="bg1"/>
                      </a:solidFill>
                      <a:effectLst>
                        <a:outerShdw blurRad="38100" dist="38100" dir="2700000" algn="tl">
                          <a:srgbClr val="000000">
                            <a:alpha val="43137"/>
                          </a:srgbClr>
                        </a:outerShdw>
                      </a:effectLst>
                      <a:latin typeface="Aptos" panose="020B0004020202020204" pitchFamily="34" charset="0"/>
                    </a:rPr>
                    <a:t> model</a:t>
                  </a:r>
                  <a:endPar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0D7A516E-83BA-4B93-6B53-0C5E70D1DBBD}"/>
                    </a:ext>
                  </a:extLst>
                </p:cNvPr>
                <p:cNvSpPr/>
                <p:nvPr/>
              </p:nvSpPr>
              <p:spPr>
                <a:xfrm>
                  <a:off x="3016151" y="3726998"/>
                  <a:ext cx="4770813" cy="533059"/>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1800" b="1" dirty="0">
                      <a:solidFill>
                        <a:srgbClr val="FFFF00"/>
                      </a:solidFill>
                      <a:effectLst>
                        <a:outerShdw blurRad="38100" dist="38100" dir="2700000" algn="tl">
                          <a:srgbClr val="000000">
                            <a:alpha val="43137"/>
                          </a:srgbClr>
                        </a:outerShdw>
                      </a:effectLst>
                      <a:latin typeface="Aptos" panose="020B0004020202020204" pitchFamily="34" charset="0"/>
                    </a:rPr>
                    <a:t>Strengths</a:t>
                  </a:r>
                  <a:r>
                    <a:rPr lang="en-GB" sz="1800" dirty="0">
                      <a:solidFill>
                        <a:schemeClr val="bg1"/>
                      </a:solidFill>
                      <a:effectLst>
                        <a:outerShdw blurRad="38100" dist="38100" dir="2700000" algn="tl">
                          <a:srgbClr val="000000">
                            <a:alpha val="43137"/>
                          </a:srgbClr>
                        </a:outerShdw>
                      </a:effectLst>
                      <a:latin typeface="Aptos" panose="020B0004020202020204" pitchFamily="34" charset="0"/>
                    </a:rPr>
                    <a:t> based, </a:t>
                  </a:r>
                  <a:r>
                    <a:rPr lang="en-GB" sz="1800" b="1" dirty="0">
                      <a:solidFill>
                        <a:srgbClr val="FFFF00"/>
                      </a:solidFill>
                      <a:effectLst>
                        <a:outerShdw blurRad="38100" dist="38100" dir="2700000" algn="tl">
                          <a:srgbClr val="000000">
                            <a:alpha val="43137"/>
                          </a:srgbClr>
                        </a:outerShdw>
                      </a:effectLst>
                      <a:latin typeface="Aptos" panose="020B0004020202020204" pitchFamily="34" charset="0"/>
                    </a:rPr>
                    <a:t>trauma</a:t>
                  </a:r>
                  <a:r>
                    <a:rPr lang="en-GB" sz="1800" dirty="0">
                      <a:solidFill>
                        <a:schemeClr val="bg1"/>
                      </a:solidFill>
                      <a:effectLst>
                        <a:outerShdw blurRad="38100" dist="38100" dir="2700000" algn="tl">
                          <a:srgbClr val="000000">
                            <a:alpha val="43137"/>
                          </a:srgbClr>
                        </a:outerShdw>
                      </a:effectLst>
                      <a:latin typeface="Aptos" panose="020B0004020202020204" pitchFamily="34" charset="0"/>
                    </a:rPr>
                    <a:t> informed, </a:t>
                  </a:r>
                  <a:r>
                    <a:rPr lang="en-GB" sz="1800" b="1" dirty="0">
                      <a:solidFill>
                        <a:srgbClr val="FFFF00"/>
                      </a:solidFill>
                      <a:effectLst>
                        <a:outerShdw blurRad="38100" dist="38100" dir="2700000" algn="tl">
                          <a:srgbClr val="000000">
                            <a:alpha val="43137"/>
                          </a:srgbClr>
                        </a:outerShdw>
                      </a:effectLst>
                      <a:latin typeface="Aptos" panose="020B0004020202020204" pitchFamily="34" charset="0"/>
                    </a:rPr>
                    <a:t>relational</a:t>
                  </a:r>
                  <a:endParaRPr lang="en-GB" b="1" dirty="0">
                    <a:solidFill>
                      <a:srgbClr val="FFFF00"/>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0772F3B-4995-EF32-D83D-653E01C114F0}"/>
                    </a:ext>
                  </a:extLst>
                </p:cNvPr>
                <p:cNvSpPr/>
                <p:nvPr/>
              </p:nvSpPr>
              <p:spPr>
                <a:xfrm>
                  <a:off x="3016151" y="4367220"/>
                  <a:ext cx="4770813" cy="533059"/>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1800" b="1" dirty="0">
                      <a:solidFill>
                        <a:srgbClr val="FFFF00"/>
                      </a:solidFill>
                      <a:effectLst>
                        <a:outerShdw blurRad="38100" dist="38100" dir="2700000" algn="tl">
                          <a:srgbClr val="000000">
                            <a:alpha val="43137"/>
                          </a:srgbClr>
                        </a:outerShdw>
                      </a:effectLst>
                      <a:latin typeface="Aptos" panose="020B0004020202020204" pitchFamily="34" charset="0"/>
                    </a:rPr>
                    <a:t>Consistency-</a:t>
                  </a:r>
                  <a:r>
                    <a:rPr lang="en-GB" sz="1800" dirty="0">
                      <a:solidFill>
                        <a:schemeClr val="bg1"/>
                      </a:solidFill>
                      <a:effectLst>
                        <a:outerShdw blurRad="38100" dist="38100" dir="2700000" algn="tl">
                          <a:srgbClr val="000000">
                            <a:alpha val="43137"/>
                          </a:srgbClr>
                        </a:outerShdw>
                      </a:effectLst>
                      <a:latin typeface="Aptos" panose="020B0004020202020204" pitchFamily="34" charset="0"/>
                    </a:rPr>
                    <a:t> how we speak, act and engage</a:t>
                  </a:r>
                  <a:endPar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endParaRPr>
                </a:p>
              </p:txBody>
            </p:sp>
          </p:grpSp>
        </p:grpSp>
        <p:grpSp>
          <p:nvGrpSpPr>
            <p:cNvPr id="27" name="Group 26">
              <a:extLst>
                <a:ext uri="{FF2B5EF4-FFF2-40B4-BE49-F238E27FC236}">
                  <a16:creationId xmlns:a16="http://schemas.microsoft.com/office/drawing/2014/main" id="{28F4E46B-B27D-2020-7336-917DE9CC43FD}"/>
                </a:ext>
              </a:extLst>
            </p:cNvPr>
            <p:cNvGrpSpPr/>
            <p:nvPr/>
          </p:nvGrpSpPr>
          <p:grpSpPr>
            <a:xfrm>
              <a:off x="1596608" y="1753072"/>
              <a:ext cx="9189392" cy="1791499"/>
              <a:chOff x="997470" y="1340900"/>
              <a:chExt cx="9189392" cy="1791499"/>
            </a:xfrm>
          </p:grpSpPr>
          <p:sp>
            <p:nvSpPr>
              <p:cNvPr id="4" name="Rectangle: Rounded Corners 3">
                <a:extLst>
                  <a:ext uri="{FF2B5EF4-FFF2-40B4-BE49-F238E27FC236}">
                    <a16:creationId xmlns:a16="http://schemas.microsoft.com/office/drawing/2014/main" id="{D11B5BF5-DA03-0C39-3641-61C41533A515}"/>
                  </a:ext>
                </a:extLst>
              </p:cNvPr>
              <p:cNvSpPr/>
              <p:nvPr/>
            </p:nvSpPr>
            <p:spPr>
              <a:xfrm>
                <a:off x="997470" y="1376637"/>
                <a:ext cx="9189392" cy="1712756"/>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6783912A-1888-3EC9-4F19-0845E85D4079}"/>
                  </a:ext>
                </a:extLst>
              </p:cNvPr>
              <p:cNvSpPr/>
              <p:nvPr/>
            </p:nvSpPr>
            <p:spPr>
              <a:xfrm>
                <a:off x="3202677" y="1340900"/>
                <a:ext cx="4770813" cy="390610"/>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44536A"/>
                    </a:solidFill>
                    <a:latin typeface="Aptos" panose="020B0004020202020204" pitchFamily="34" charset="0"/>
                  </a:rPr>
                  <a:t>Integrated Front door</a:t>
                </a:r>
              </a:p>
            </p:txBody>
          </p:sp>
          <p:grpSp>
            <p:nvGrpSpPr>
              <p:cNvPr id="10" name="Group 9">
                <a:extLst>
                  <a:ext uri="{FF2B5EF4-FFF2-40B4-BE49-F238E27FC236}">
                    <a16:creationId xmlns:a16="http://schemas.microsoft.com/office/drawing/2014/main" id="{89F9CAC0-EC2C-FDE7-841C-3AA9A0A7E730}"/>
                  </a:ext>
                </a:extLst>
              </p:cNvPr>
              <p:cNvGrpSpPr/>
              <p:nvPr/>
            </p:nvGrpSpPr>
            <p:grpSpPr>
              <a:xfrm>
                <a:off x="1138649" y="1786088"/>
                <a:ext cx="8898871" cy="1346311"/>
                <a:chOff x="3714664" y="3099649"/>
                <a:chExt cx="8898871" cy="1695513"/>
              </a:xfrm>
            </p:grpSpPr>
            <p:sp>
              <p:nvSpPr>
                <p:cNvPr id="5" name="Rectangle: Rounded Corners 4">
                  <a:extLst>
                    <a:ext uri="{FF2B5EF4-FFF2-40B4-BE49-F238E27FC236}">
                      <a16:creationId xmlns:a16="http://schemas.microsoft.com/office/drawing/2014/main" id="{60ACBECA-90BE-CA27-FC85-FB9BB1977865}"/>
                    </a:ext>
                  </a:extLst>
                </p:cNvPr>
                <p:cNvSpPr/>
                <p:nvPr/>
              </p:nvSpPr>
              <p:spPr>
                <a:xfrm>
                  <a:off x="3714664" y="3099649"/>
                  <a:ext cx="8898871" cy="533059"/>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sz="1800" dirty="0">
                      <a:solidFill>
                        <a:schemeClr val="bg1"/>
                      </a:solidFill>
                      <a:effectLst>
                        <a:outerShdw blurRad="38100" dist="38100" dir="2700000" algn="tl">
                          <a:srgbClr val="000000">
                            <a:alpha val="43137"/>
                          </a:srgbClr>
                        </a:outerShdw>
                      </a:effectLst>
                      <a:latin typeface="Aptos" panose="020B0004020202020204" pitchFamily="34" charset="0"/>
                    </a:rPr>
                    <a:t>Help </a:t>
                  </a:r>
                  <a:r>
                    <a:rPr lang="en-GB" dirty="0">
                      <a:solidFill>
                        <a:schemeClr val="bg1"/>
                      </a:solidFill>
                      <a:effectLst>
                        <a:outerShdw blurRad="38100" dist="38100" dir="2700000" algn="tl">
                          <a:srgbClr val="000000">
                            <a:alpha val="43137"/>
                          </a:srgbClr>
                        </a:outerShdw>
                      </a:effectLst>
                      <a:latin typeface="Aptos" panose="020B0004020202020204" pitchFamily="34" charset="0"/>
                    </a:rPr>
                    <a:t>V</a:t>
                  </a:r>
                  <a:r>
                    <a:rPr lang="en-GB" sz="1800" dirty="0">
                      <a:solidFill>
                        <a:schemeClr val="bg1"/>
                      </a:solidFill>
                      <a:effectLst>
                        <a:outerShdw blurRad="38100" dist="38100" dir="2700000" algn="tl">
                          <a:srgbClr val="000000">
                            <a:alpha val="43137"/>
                          </a:srgbClr>
                        </a:outerShdw>
                      </a:effectLst>
                      <a:latin typeface="Aptos" panose="020B0004020202020204" pitchFamily="34" charset="0"/>
                    </a:rPr>
                    <a:t>s Harm- link to wider family help system</a:t>
                  </a:r>
                  <a:endPar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4B38EB1B-331B-BFAB-9F34-7A82FFA768B2}"/>
                    </a:ext>
                  </a:extLst>
                </p:cNvPr>
                <p:cNvSpPr/>
                <p:nvPr/>
              </p:nvSpPr>
              <p:spPr>
                <a:xfrm>
                  <a:off x="3714665" y="3711180"/>
                  <a:ext cx="8898870" cy="533059"/>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Shared responsibility- avenues to advice and guidance</a:t>
                  </a:r>
                </a:p>
              </p:txBody>
            </p:sp>
            <p:sp>
              <p:nvSpPr>
                <p:cNvPr id="8" name="Rectangle: Rounded Corners 7">
                  <a:extLst>
                    <a:ext uri="{FF2B5EF4-FFF2-40B4-BE49-F238E27FC236}">
                      <a16:creationId xmlns:a16="http://schemas.microsoft.com/office/drawing/2014/main" id="{FFAC1FFA-0522-542E-0FAF-95B0749C724E}"/>
                    </a:ext>
                  </a:extLst>
                </p:cNvPr>
                <p:cNvSpPr/>
                <p:nvPr/>
              </p:nvSpPr>
              <p:spPr>
                <a:xfrm>
                  <a:off x="3714664" y="4262103"/>
                  <a:ext cx="8898870" cy="533059"/>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8096">
                    <a:spcAft>
                      <a:spcPts val="600"/>
                    </a:spcAft>
                    <a:defRPr/>
                  </a:pPr>
                  <a:r>
                    <a:rPr lang="en-GB"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Consent and information sharing</a:t>
                  </a:r>
                </a:p>
              </p:txBody>
            </p:sp>
          </p:grpSp>
        </p:grpSp>
        <p:sp>
          <p:nvSpPr>
            <p:cNvPr id="24" name="Rectangle: Rounded Corners 23">
              <a:extLst>
                <a:ext uri="{FF2B5EF4-FFF2-40B4-BE49-F238E27FC236}">
                  <a16:creationId xmlns:a16="http://schemas.microsoft.com/office/drawing/2014/main" id="{4B8DB2BA-9B43-07AE-432C-8F24DA171C05}"/>
                </a:ext>
              </a:extLst>
            </p:cNvPr>
            <p:cNvSpPr/>
            <p:nvPr/>
          </p:nvSpPr>
          <p:spPr>
            <a:xfrm>
              <a:off x="4007278" y="3696870"/>
              <a:ext cx="4177444" cy="390610"/>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44536A"/>
                  </a:solidFill>
                  <a:latin typeface="Aptos" panose="020B0004020202020204" pitchFamily="34" charset="0"/>
                </a:rPr>
                <a:t>Practice</a:t>
              </a:r>
            </a:p>
          </p:txBody>
        </p:sp>
      </p:grpSp>
    </p:spTree>
    <p:extLst>
      <p:ext uri="{BB962C8B-B14F-4D97-AF65-F5344CB8AC3E}">
        <p14:creationId xmlns:p14="http://schemas.microsoft.com/office/powerpoint/2010/main" val="2233320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FCF2-83E1-EEDA-114C-3F2527A95026}"/>
              </a:ext>
            </a:extLst>
          </p:cNvPr>
          <p:cNvSpPr>
            <a:spLocks noGrp="1"/>
          </p:cNvSpPr>
          <p:nvPr>
            <p:ph type="ctrTitle"/>
          </p:nvPr>
        </p:nvSpPr>
        <p:spPr>
          <a:xfrm>
            <a:off x="985101" y="5059280"/>
            <a:ext cx="10221798" cy="1292902"/>
          </a:xfrm>
        </p:spPr>
        <p:txBody>
          <a:bodyPr>
            <a:normAutofit fontScale="90000"/>
          </a:bodyPr>
          <a:lstStyle/>
          <a:p>
            <a:r>
              <a:rPr lang="en-GB" sz="4400" b="1" dirty="0" err="1">
                <a:effectLst/>
              </a:rPr>
              <a:t>STaR</a:t>
            </a:r>
            <a:r>
              <a:rPr lang="en-GB" sz="4400" b="1" dirty="0">
                <a:effectLst/>
              </a:rPr>
              <a:t> Shared Partnership Practice Model</a:t>
            </a:r>
            <a:br>
              <a:rPr lang="en-GB" sz="4400" b="1" dirty="0">
                <a:effectLst/>
              </a:rPr>
            </a:br>
            <a:br>
              <a:rPr lang="en-GB" sz="4400" b="1" dirty="0">
                <a:effectLst/>
              </a:rPr>
            </a:br>
            <a:r>
              <a:rPr lang="en-GB" sz="3600" b="1" dirty="0">
                <a:effectLst/>
              </a:rPr>
              <a:t>Aman Basi – Sandwell Children’s Trust</a:t>
            </a:r>
            <a:br>
              <a:rPr lang="en-GB" sz="3600" b="1" dirty="0">
                <a:effectLst/>
              </a:rPr>
            </a:br>
            <a:r>
              <a:rPr lang="en-GB" sz="3600" b="1" dirty="0">
                <a:effectLst/>
              </a:rPr>
              <a:t>Anne Holloway – Black Country ICB</a:t>
            </a:r>
            <a:br>
              <a:rPr lang="en-GB" sz="3600" b="1" dirty="0">
                <a:effectLst/>
              </a:rPr>
            </a:br>
            <a:r>
              <a:rPr lang="en-GB" sz="3600" b="1" dirty="0">
                <a:effectLst/>
              </a:rPr>
              <a:t>Claire Henley – Sandwell Family Hubs, Barnardos</a:t>
            </a:r>
            <a:endParaRPr lang="en-GB" sz="4400" b="1" dirty="0">
              <a:effectLst/>
            </a:endParaRPr>
          </a:p>
        </p:txBody>
      </p:sp>
      <p:pic>
        <p:nvPicPr>
          <p:cNvPr id="7" name="Picture 6" descr="A logo for a child protection company&#10;&#10;Description automatically generated">
            <a:extLst>
              <a:ext uri="{FF2B5EF4-FFF2-40B4-BE49-F238E27FC236}">
                <a16:creationId xmlns:a16="http://schemas.microsoft.com/office/drawing/2014/main" id="{93983D59-72F0-92FE-0901-754B0DF66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628" y="290738"/>
            <a:ext cx="5302744" cy="3749040"/>
          </a:xfrm>
          <a:prstGeom prst="rect">
            <a:avLst/>
          </a:prstGeom>
        </p:spPr>
      </p:pic>
    </p:spTree>
    <p:extLst>
      <p:ext uri="{BB962C8B-B14F-4D97-AF65-F5344CB8AC3E}">
        <p14:creationId xmlns:p14="http://schemas.microsoft.com/office/powerpoint/2010/main" val="250309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9AA4-9042-E935-1C9A-A2D705CDD0BA}"/>
              </a:ext>
            </a:extLst>
          </p:cNvPr>
          <p:cNvSpPr>
            <a:spLocks noGrp="1"/>
          </p:cNvSpPr>
          <p:nvPr>
            <p:ph type="title"/>
          </p:nvPr>
        </p:nvSpPr>
        <p:spPr/>
        <p:txBody>
          <a:bodyPr/>
          <a:lstStyle/>
          <a:p>
            <a:r>
              <a:rPr lang="en-GB" dirty="0"/>
              <a:t>Objectives</a:t>
            </a:r>
          </a:p>
        </p:txBody>
      </p:sp>
      <p:graphicFrame>
        <p:nvGraphicFramePr>
          <p:cNvPr id="7" name="Diagram 6">
            <a:extLst>
              <a:ext uri="{FF2B5EF4-FFF2-40B4-BE49-F238E27FC236}">
                <a16:creationId xmlns:a16="http://schemas.microsoft.com/office/drawing/2014/main" id="{A4947825-3100-0E53-7AEF-12711AAD64A6}"/>
              </a:ext>
            </a:extLst>
          </p:cNvPr>
          <p:cNvGraphicFramePr/>
          <p:nvPr>
            <p:extLst>
              <p:ext uri="{D42A27DB-BD31-4B8C-83A1-F6EECF244321}">
                <p14:modId xmlns:p14="http://schemas.microsoft.com/office/powerpoint/2010/main" val="457670981"/>
              </p:ext>
            </p:extLst>
          </p:nvPr>
        </p:nvGraphicFramePr>
        <p:xfrm>
          <a:off x="2032000" y="10967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EF937974-668E-1BBF-DED8-A868D886ABE4}"/>
              </a:ext>
            </a:extLst>
          </p:cNvPr>
          <p:cNvSpPr/>
          <p:nvPr/>
        </p:nvSpPr>
        <p:spPr>
          <a:xfrm>
            <a:off x="2349647" y="1430766"/>
            <a:ext cx="5357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44536A"/>
                </a:solidFill>
                <a:effectLst>
                  <a:outerShdw blurRad="12700" dist="38100" dir="2700000" algn="tl" rotWithShape="0">
                    <a:schemeClr val="accent5">
                      <a:lumMod val="60000"/>
                      <a:lumOff val="40000"/>
                    </a:schemeClr>
                  </a:outerShdw>
                </a:effectLst>
              </a:rPr>
              <a:t>1</a:t>
            </a:r>
          </a:p>
        </p:txBody>
      </p:sp>
      <p:sp>
        <p:nvSpPr>
          <p:cNvPr id="9" name="Rectangle 8">
            <a:extLst>
              <a:ext uri="{FF2B5EF4-FFF2-40B4-BE49-F238E27FC236}">
                <a16:creationId xmlns:a16="http://schemas.microsoft.com/office/drawing/2014/main" id="{90F85902-FFCD-752A-4948-518EA557D73C}"/>
              </a:ext>
            </a:extLst>
          </p:cNvPr>
          <p:cNvSpPr/>
          <p:nvPr/>
        </p:nvSpPr>
        <p:spPr>
          <a:xfrm>
            <a:off x="2848433" y="2688124"/>
            <a:ext cx="5357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44536A"/>
                </a:solidFill>
                <a:effectLst>
                  <a:outerShdw blurRad="12700" dist="38100" dir="2700000" algn="tl" rotWithShape="0">
                    <a:schemeClr val="accent5">
                      <a:lumMod val="60000"/>
                      <a:lumOff val="40000"/>
                    </a:schemeClr>
                  </a:outerShdw>
                </a:effectLst>
              </a:rPr>
              <a:t>2</a:t>
            </a:r>
          </a:p>
        </p:txBody>
      </p:sp>
      <p:sp>
        <p:nvSpPr>
          <p:cNvPr id="10" name="Rectangle 9">
            <a:extLst>
              <a:ext uri="{FF2B5EF4-FFF2-40B4-BE49-F238E27FC236}">
                <a16:creationId xmlns:a16="http://schemas.microsoft.com/office/drawing/2014/main" id="{B52DCCD8-E174-B27D-A70D-5B51596D9218}"/>
              </a:ext>
            </a:extLst>
          </p:cNvPr>
          <p:cNvSpPr/>
          <p:nvPr/>
        </p:nvSpPr>
        <p:spPr>
          <a:xfrm>
            <a:off x="2848433" y="3945482"/>
            <a:ext cx="5357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44536A"/>
                </a:solidFill>
                <a:effectLst>
                  <a:outerShdw blurRad="12700" dist="38100" dir="2700000" algn="tl" rotWithShape="0">
                    <a:schemeClr val="accent5">
                      <a:lumMod val="60000"/>
                      <a:lumOff val="40000"/>
                    </a:schemeClr>
                  </a:outerShdw>
                </a:effectLst>
              </a:rPr>
              <a:t>3</a:t>
            </a:r>
          </a:p>
        </p:txBody>
      </p:sp>
      <p:sp>
        <p:nvSpPr>
          <p:cNvPr id="11" name="Rectangle 10">
            <a:extLst>
              <a:ext uri="{FF2B5EF4-FFF2-40B4-BE49-F238E27FC236}">
                <a16:creationId xmlns:a16="http://schemas.microsoft.com/office/drawing/2014/main" id="{93AD4708-7C85-7863-4222-51CF63E47200}"/>
              </a:ext>
            </a:extLst>
          </p:cNvPr>
          <p:cNvSpPr/>
          <p:nvPr/>
        </p:nvSpPr>
        <p:spPr>
          <a:xfrm>
            <a:off x="2349647" y="5202840"/>
            <a:ext cx="5357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44536A"/>
                </a:solidFill>
                <a:effectLst>
                  <a:outerShdw blurRad="12700" dist="38100" dir="2700000" algn="tl" rotWithShape="0">
                    <a:schemeClr val="accent5">
                      <a:lumMod val="60000"/>
                      <a:lumOff val="40000"/>
                    </a:schemeClr>
                  </a:outerShdw>
                </a:effectLst>
              </a:rPr>
              <a:t>4</a:t>
            </a:r>
          </a:p>
        </p:txBody>
      </p:sp>
    </p:spTree>
    <p:extLst>
      <p:ext uri="{BB962C8B-B14F-4D97-AF65-F5344CB8AC3E}">
        <p14:creationId xmlns:p14="http://schemas.microsoft.com/office/powerpoint/2010/main" val="3634985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9AA4-9042-E935-1C9A-A2D705CDD0BA}"/>
              </a:ext>
            </a:extLst>
          </p:cNvPr>
          <p:cNvSpPr>
            <a:spLocks noGrp="1"/>
          </p:cNvSpPr>
          <p:nvPr>
            <p:ph type="title"/>
          </p:nvPr>
        </p:nvSpPr>
        <p:spPr/>
        <p:txBody>
          <a:bodyPr/>
          <a:lstStyle/>
          <a:p>
            <a:r>
              <a:rPr lang="en-GB" dirty="0"/>
              <a:t>Why do we need a shared Practice Model?</a:t>
            </a:r>
          </a:p>
        </p:txBody>
      </p:sp>
      <p:graphicFrame>
        <p:nvGraphicFramePr>
          <p:cNvPr id="7" name="Diagram 6">
            <a:extLst>
              <a:ext uri="{FF2B5EF4-FFF2-40B4-BE49-F238E27FC236}">
                <a16:creationId xmlns:a16="http://schemas.microsoft.com/office/drawing/2014/main" id="{A4947825-3100-0E53-7AEF-12711AAD64A6}"/>
              </a:ext>
            </a:extLst>
          </p:cNvPr>
          <p:cNvGraphicFramePr/>
          <p:nvPr/>
        </p:nvGraphicFramePr>
        <p:xfrm>
          <a:off x="3634557" y="111559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Badge Tick with solid fill">
            <a:extLst>
              <a:ext uri="{FF2B5EF4-FFF2-40B4-BE49-F238E27FC236}">
                <a16:creationId xmlns:a16="http://schemas.microsoft.com/office/drawing/2014/main" id="{5D026F79-EF54-8B30-2F03-D26BACCDB2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1147" y="1491791"/>
            <a:ext cx="914400" cy="914400"/>
          </a:xfrm>
          <a:prstGeom prst="rect">
            <a:avLst/>
          </a:prstGeom>
        </p:spPr>
      </p:pic>
      <p:pic>
        <p:nvPicPr>
          <p:cNvPr id="5" name="Graphic 4" descr="Badge Tick with solid fill">
            <a:extLst>
              <a:ext uri="{FF2B5EF4-FFF2-40B4-BE49-F238E27FC236}">
                <a16:creationId xmlns:a16="http://schemas.microsoft.com/office/drawing/2014/main" id="{A0816242-1DEB-86B5-D53A-7F183BAA27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7774" y="2744485"/>
            <a:ext cx="914400" cy="914400"/>
          </a:xfrm>
          <a:prstGeom prst="rect">
            <a:avLst/>
          </a:prstGeom>
        </p:spPr>
      </p:pic>
      <p:pic>
        <p:nvPicPr>
          <p:cNvPr id="6" name="Graphic 5" descr="Badge Tick with solid fill">
            <a:extLst>
              <a:ext uri="{FF2B5EF4-FFF2-40B4-BE49-F238E27FC236}">
                <a16:creationId xmlns:a16="http://schemas.microsoft.com/office/drawing/2014/main" id="{71F7A7AB-EDF1-B218-77E7-D9D482E8E1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7774" y="4003399"/>
            <a:ext cx="914400" cy="914400"/>
          </a:xfrm>
          <a:prstGeom prst="rect">
            <a:avLst/>
          </a:prstGeom>
        </p:spPr>
      </p:pic>
      <p:pic>
        <p:nvPicPr>
          <p:cNvPr id="12" name="Graphic 11" descr="Badge Tick with solid fill">
            <a:extLst>
              <a:ext uri="{FF2B5EF4-FFF2-40B4-BE49-F238E27FC236}">
                <a16:creationId xmlns:a16="http://schemas.microsoft.com/office/drawing/2014/main" id="{251AC7DC-27B6-1664-75B7-98E5B1FDED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81522" y="5243063"/>
            <a:ext cx="914400" cy="914400"/>
          </a:xfrm>
          <a:prstGeom prst="rect">
            <a:avLst/>
          </a:prstGeom>
        </p:spPr>
      </p:pic>
      <p:pic>
        <p:nvPicPr>
          <p:cNvPr id="8" name="Picture 7">
            <a:extLst>
              <a:ext uri="{FF2B5EF4-FFF2-40B4-BE49-F238E27FC236}">
                <a16:creationId xmlns:a16="http://schemas.microsoft.com/office/drawing/2014/main" id="{FB0C3C81-88C7-D199-17DB-DF467131895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78413" y="2341792"/>
            <a:ext cx="2945876" cy="2945876"/>
          </a:xfrm>
          <a:prstGeom prst="rect">
            <a:avLst/>
          </a:prstGeom>
        </p:spPr>
      </p:pic>
    </p:spTree>
    <p:extLst>
      <p:ext uri="{BB962C8B-B14F-4D97-AF65-F5344CB8AC3E}">
        <p14:creationId xmlns:p14="http://schemas.microsoft.com/office/powerpoint/2010/main" val="1920058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9AA4-9042-E935-1C9A-A2D705CDD0BA}"/>
              </a:ext>
            </a:extLst>
          </p:cNvPr>
          <p:cNvSpPr>
            <a:spLocks noGrp="1"/>
          </p:cNvSpPr>
          <p:nvPr>
            <p:ph type="title"/>
          </p:nvPr>
        </p:nvSpPr>
        <p:spPr/>
        <p:txBody>
          <a:bodyPr>
            <a:normAutofit fontScale="90000"/>
          </a:bodyPr>
          <a:lstStyle/>
          <a:p>
            <a:pPr marL="0" lvl="0" indent="0">
              <a:buNone/>
            </a:pPr>
            <a:r>
              <a:rPr lang="en-GB" sz="3200" b="1" dirty="0"/>
              <a:t>What the Practice Model means for the partnership,</a:t>
            </a:r>
            <a:br>
              <a:rPr lang="en-GB" sz="3200" b="1" dirty="0"/>
            </a:br>
            <a:r>
              <a:rPr lang="en-GB" sz="3200" b="1" dirty="0"/>
              <a:t>no matter what your role is</a:t>
            </a:r>
            <a:endParaRPr lang="en-GB" sz="2800" dirty="0"/>
          </a:p>
        </p:txBody>
      </p:sp>
      <p:pic>
        <p:nvPicPr>
          <p:cNvPr id="4" name="Graphic 3" descr="Badge Tick with solid fill">
            <a:extLst>
              <a:ext uri="{FF2B5EF4-FFF2-40B4-BE49-F238E27FC236}">
                <a16:creationId xmlns:a16="http://schemas.microsoft.com/office/drawing/2014/main" id="{5D026F79-EF54-8B30-2F03-D26BACCDB2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752" y="1816830"/>
            <a:ext cx="363718" cy="363718"/>
          </a:xfrm>
          <a:prstGeom prst="rect">
            <a:avLst/>
          </a:prstGeom>
        </p:spPr>
      </p:pic>
      <p:sp>
        <p:nvSpPr>
          <p:cNvPr id="3" name="TextBox 2">
            <a:extLst>
              <a:ext uri="{FF2B5EF4-FFF2-40B4-BE49-F238E27FC236}">
                <a16:creationId xmlns:a16="http://schemas.microsoft.com/office/drawing/2014/main" id="{B3BA043E-824C-9110-ECE6-D51DBFC1FD72}"/>
              </a:ext>
            </a:extLst>
          </p:cNvPr>
          <p:cNvSpPr txBox="1"/>
          <p:nvPr/>
        </p:nvSpPr>
        <p:spPr>
          <a:xfrm>
            <a:off x="910470" y="1743961"/>
            <a:ext cx="10734778" cy="4278094"/>
          </a:xfrm>
          <a:prstGeom prst="rect">
            <a:avLst/>
          </a:prstGeom>
          <a:noFill/>
        </p:spPr>
        <p:txBody>
          <a:bodyPr wrap="square" rtlCol="0">
            <a:spAutoFit/>
          </a:bodyPr>
          <a:lstStyle/>
          <a:p>
            <a:pPr lvl="0"/>
            <a:r>
              <a:rPr lang="en-GB" sz="2400" dirty="0">
                <a:latin typeface="Aptos" panose="020B0004020202020204" pitchFamily="34" charset="0"/>
              </a:rPr>
              <a:t>How we respond to families when they need our help, how we build on their strengths and understand their story and history</a:t>
            </a:r>
          </a:p>
          <a:p>
            <a:pPr lvl="0"/>
            <a:endParaRPr lang="en-GB" sz="800" dirty="0">
              <a:latin typeface="Aptos" panose="020B0004020202020204" pitchFamily="34" charset="0"/>
            </a:endParaRPr>
          </a:p>
          <a:p>
            <a:pPr lvl="0"/>
            <a:r>
              <a:rPr lang="en-GB" sz="2400" dirty="0">
                <a:latin typeface="Aptos" panose="020B0004020202020204" pitchFamily="34" charset="0"/>
              </a:rPr>
              <a:t>How we speak with families and with each other</a:t>
            </a:r>
          </a:p>
          <a:p>
            <a:pPr lvl="0"/>
            <a:endParaRPr lang="en-GB" sz="800" dirty="0">
              <a:latin typeface="Aptos" panose="020B0004020202020204" pitchFamily="34" charset="0"/>
            </a:endParaRPr>
          </a:p>
          <a:p>
            <a:r>
              <a:rPr lang="en-GB" sz="2400" dirty="0">
                <a:latin typeface="Aptos" panose="020B0004020202020204" pitchFamily="34" charset="0"/>
              </a:rPr>
              <a:t>How we engage and form relationships</a:t>
            </a:r>
          </a:p>
          <a:p>
            <a:endParaRPr lang="en-GB" sz="800" dirty="0">
              <a:latin typeface="Aptos" panose="020B0004020202020204" pitchFamily="34" charset="0"/>
            </a:endParaRPr>
          </a:p>
          <a:p>
            <a:r>
              <a:rPr lang="en-GB" sz="2400" dirty="0">
                <a:latin typeface="Aptos" panose="020B0004020202020204" pitchFamily="34" charset="0"/>
              </a:rPr>
              <a:t>How we determine whether a parent is able and motivate to change</a:t>
            </a:r>
          </a:p>
          <a:p>
            <a:endParaRPr lang="en-GB" sz="800" dirty="0">
              <a:latin typeface="Aptos" panose="020B0004020202020204" pitchFamily="34" charset="0"/>
            </a:endParaRPr>
          </a:p>
          <a:p>
            <a:pPr lvl="0"/>
            <a:r>
              <a:rPr lang="en-GB" sz="2400" dirty="0">
                <a:latin typeface="Aptos" panose="020B0004020202020204" pitchFamily="34" charset="0"/>
              </a:rPr>
              <a:t>How we see and manage risk and vulnerability</a:t>
            </a:r>
          </a:p>
          <a:p>
            <a:pPr lvl="0"/>
            <a:endParaRPr lang="en-GB" sz="800" dirty="0">
              <a:latin typeface="Aptos" panose="020B0004020202020204" pitchFamily="34" charset="0"/>
            </a:endParaRPr>
          </a:p>
          <a:p>
            <a:pPr lvl="0"/>
            <a:r>
              <a:rPr lang="en-GB" sz="2400" dirty="0">
                <a:latin typeface="Aptos" panose="020B0004020202020204" pitchFamily="34" charset="0"/>
              </a:rPr>
              <a:t>How we support children and families together </a:t>
            </a:r>
          </a:p>
          <a:p>
            <a:pPr lvl="0"/>
            <a:endParaRPr lang="en-GB" sz="800" dirty="0">
              <a:latin typeface="Aptos" panose="020B0004020202020204" pitchFamily="34" charset="0"/>
            </a:endParaRPr>
          </a:p>
          <a:p>
            <a:pPr lvl="0"/>
            <a:r>
              <a:rPr lang="en-GB" sz="2400" dirty="0">
                <a:latin typeface="Aptos" panose="020B0004020202020204" pitchFamily="34" charset="0"/>
              </a:rPr>
              <a:t>How we commission services across the partnership</a:t>
            </a:r>
          </a:p>
          <a:p>
            <a:pPr lvl="0"/>
            <a:endParaRPr lang="en-GB" sz="800" dirty="0">
              <a:latin typeface="Aptos" panose="020B0004020202020204" pitchFamily="34" charset="0"/>
            </a:endParaRPr>
          </a:p>
          <a:p>
            <a:pPr lvl="0"/>
            <a:r>
              <a:rPr lang="en-GB" sz="2400" dirty="0">
                <a:latin typeface="Aptos" panose="020B0004020202020204" pitchFamily="34" charset="0"/>
              </a:rPr>
              <a:t>How we know we are making an impact – Quality Assurance and performance </a:t>
            </a:r>
          </a:p>
        </p:txBody>
      </p:sp>
      <p:pic>
        <p:nvPicPr>
          <p:cNvPr id="8" name="Graphic 7" descr="Badge Tick with solid fill">
            <a:extLst>
              <a:ext uri="{FF2B5EF4-FFF2-40B4-BE49-F238E27FC236}">
                <a16:creationId xmlns:a16="http://schemas.microsoft.com/office/drawing/2014/main" id="{0E4BA76E-4FB7-15DD-DD3E-CF93A5840E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752" y="2655420"/>
            <a:ext cx="363718" cy="363718"/>
          </a:xfrm>
          <a:prstGeom prst="rect">
            <a:avLst/>
          </a:prstGeom>
        </p:spPr>
      </p:pic>
      <p:pic>
        <p:nvPicPr>
          <p:cNvPr id="9" name="Graphic 8" descr="Badge Tick with solid fill">
            <a:extLst>
              <a:ext uri="{FF2B5EF4-FFF2-40B4-BE49-F238E27FC236}">
                <a16:creationId xmlns:a16="http://schemas.microsoft.com/office/drawing/2014/main" id="{BFA2B252-BF33-0FB3-57EE-B6C36A6FA8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752" y="3147932"/>
            <a:ext cx="363718" cy="363718"/>
          </a:xfrm>
          <a:prstGeom prst="rect">
            <a:avLst/>
          </a:prstGeom>
        </p:spPr>
      </p:pic>
      <p:pic>
        <p:nvPicPr>
          <p:cNvPr id="10" name="Graphic 9" descr="Badge Tick with solid fill">
            <a:extLst>
              <a:ext uri="{FF2B5EF4-FFF2-40B4-BE49-F238E27FC236}">
                <a16:creationId xmlns:a16="http://schemas.microsoft.com/office/drawing/2014/main" id="{137C5D72-4864-647C-673A-0C85D279A1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752" y="3619930"/>
            <a:ext cx="363718" cy="363718"/>
          </a:xfrm>
          <a:prstGeom prst="rect">
            <a:avLst/>
          </a:prstGeom>
        </p:spPr>
      </p:pic>
      <p:pic>
        <p:nvPicPr>
          <p:cNvPr id="11" name="Graphic 10" descr="Badge Tick with solid fill">
            <a:extLst>
              <a:ext uri="{FF2B5EF4-FFF2-40B4-BE49-F238E27FC236}">
                <a16:creationId xmlns:a16="http://schemas.microsoft.com/office/drawing/2014/main" id="{0FE90984-24B4-1862-F448-136F8A6463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752" y="4098731"/>
            <a:ext cx="363718" cy="363718"/>
          </a:xfrm>
          <a:prstGeom prst="rect">
            <a:avLst/>
          </a:prstGeom>
        </p:spPr>
      </p:pic>
      <p:pic>
        <p:nvPicPr>
          <p:cNvPr id="13" name="Graphic 12" descr="Badge Tick with solid fill">
            <a:extLst>
              <a:ext uri="{FF2B5EF4-FFF2-40B4-BE49-F238E27FC236}">
                <a16:creationId xmlns:a16="http://schemas.microsoft.com/office/drawing/2014/main" id="{1BE1165B-CDE5-9168-BFA3-CC42D7E78B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752" y="4591243"/>
            <a:ext cx="363718" cy="363718"/>
          </a:xfrm>
          <a:prstGeom prst="rect">
            <a:avLst/>
          </a:prstGeom>
        </p:spPr>
      </p:pic>
      <p:pic>
        <p:nvPicPr>
          <p:cNvPr id="14" name="Graphic 13" descr="Badge Tick with solid fill">
            <a:extLst>
              <a:ext uri="{FF2B5EF4-FFF2-40B4-BE49-F238E27FC236}">
                <a16:creationId xmlns:a16="http://schemas.microsoft.com/office/drawing/2014/main" id="{E56C5A8A-B057-57D0-7BB1-A9E36C9D52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752" y="5082491"/>
            <a:ext cx="363718" cy="363718"/>
          </a:xfrm>
          <a:prstGeom prst="rect">
            <a:avLst/>
          </a:prstGeom>
        </p:spPr>
      </p:pic>
      <p:pic>
        <p:nvPicPr>
          <p:cNvPr id="15" name="Graphic 14" descr="Badge Tick with solid fill">
            <a:extLst>
              <a:ext uri="{FF2B5EF4-FFF2-40B4-BE49-F238E27FC236}">
                <a16:creationId xmlns:a16="http://schemas.microsoft.com/office/drawing/2014/main" id="{F2BFF689-C690-2911-B0F1-97C0A69D9C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752" y="5552273"/>
            <a:ext cx="363718" cy="363718"/>
          </a:xfrm>
          <a:prstGeom prst="rect">
            <a:avLst/>
          </a:prstGeom>
        </p:spPr>
      </p:pic>
    </p:spTree>
    <p:extLst>
      <p:ext uri="{BB962C8B-B14F-4D97-AF65-F5344CB8AC3E}">
        <p14:creationId xmlns:p14="http://schemas.microsoft.com/office/powerpoint/2010/main" val="415909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7ADF-81F2-0355-F93E-D73BC825545F}"/>
              </a:ext>
            </a:extLst>
          </p:cNvPr>
          <p:cNvSpPr>
            <a:spLocks noGrp="1"/>
          </p:cNvSpPr>
          <p:nvPr>
            <p:ph type="title"/>
          </p:nvPr>
        </p:nvSpPr>
        <p:spPr/>
        <p:txBody>
          <a:bodyPr/>
          <a:lstStyle/>
          <a:p>
            <a:r>
              <a:rPr lang="en-GB" dirty="0"/>
              <a:t>Purpose of the day</a:t>
            </a:r>
          </a:p>
        </p:txBody>
      </p:sp>
      <p:sp>
        <p:nvSpPr>
          <p:cNvPr id="3" name="Content Placeholder 2">
            <a:extLst>
              <a:ext uri="{FF2B5EF4-FFF2-40B4-BE49-F238E27FC236}">
                <a16:creationId xmlns:a16="http://schemas.microsoft.com/office/drawing/2014/main" id="{65B8C90A-13A8-E2B2-61BE-EACEB2C2DC6C}"/>
              </a:ext>
            </a:extLst>
          </p:cNvPr>
          <p:cNvSpPr>
            <a:spLocks noGrp="1"/>
          </p:cNvSpPr>
          <p:nvPr>
            <p:ph idx="1"/>
          </p:nvPr>
        </p:nvSpPr>
        <p:spPr>
          <a:xfrm>
            <a:off x="1216058" y="1620976"/>
            <a:ext cx="10975942" cy="4392036"/>
          </a:xfrm>
        </p:spPr>
        <p:txBody>
          <a:bodyPr/>
          <a:lstStyle/>
          <a:p>
            <a:pPr marL="0" indent="0">
              <a:buNone/>
            </a:pPr>
            <a:r>
              <a:rPr lang="en-GB" sz="2400" dirty="0">
                <a:solidFill>
                  <a:srgbClr val="002060"/>
                </a:solidFill>
                <a:latin typeface="Aptos" panose="020B0004020202020204" pitchFamily="34" charset="0"/>
                <a:cs typeface="Arial" panose="020B0604020202020204" pitchFamily="34" charset="0"/>
              </a:rPr>
              <a:t>To set out the changes to Working Together 2023, which details </a:t>
            </a:r>
            <a:r>
              <a:rPr lang="en-GB" sz="2400" dirty="0">
                <a:solidFill>
                  <a:srgbClr val="002060"/>
                </a:solidFill>
                <a:latin typeface="Aptos" panose="020B0004020202020204" pitchFamily="34" charset="0"/>
                <a:ea typeface="Tahoma" panose="020B0604030504040204" pitchFamily="34" charset="0"/>
                <a:cs typeface="Arial" panose="020B0604020202020204" pitchFamily="34" charset="0"/>
              </a:rPr>
              <a:t>what we all need to do to help, protect and promote the welfare of all children and young people under the age of 18 in England</a:t>
            </a:r>
          </a:p>
          <a:p>
            <a:endParaRPr lang="en-GB" sz="2400" dirty="0">
              <a:solidFill>
                <a:srgbClr val="002060"/>
              </a:solidFill>
              <a:latin typeface="Aptos" panose="020B0004020202020204" pitchFamily="34" charset="0"/>
              <a:cs typeface="Arial" panose="020B0604020202020204" pitchFamily="34" charset="0"/>
            </a:endParaRPr>
          </a:p>
          <a:p>
            <a:pPr marL="0" indent="0">
              <a:buNone/>
            </a:pPr>
            <a:r>
              <a:rPr lang="en-GB" sz="2400" dirty="0">
                <a:solidFill>
                  <a:srgbClr val="002060"/>
                </a:solidFill>
                <a:latin typeface="Aptos" panose="020B0004020202020204" pitchFamily="34" charset="0"/>
                <a:cs typeface="Arial" panose="020B0604020202020204" pitchFamily="34" charset="0"/>
              </a:rPr>
              <a:t>To ensure there are clear understanding what these changes mean for us in Sandwell, both individually and collectively, including: </a:t>
            </a:r>
          </a:p>
          <a:p>
            <a:r>
              <a:rPr lang="en-GB" sz="2400" dirty="0">
                <a:solidFill>
                  <a:srgbClr val="002060"/>
                </a:solidFill>
                <a:latin typeface="Aptos" panose="020B0004020202020204" pitchFamily="34" charset="0"/>
                <a:cs typeface="Arial" panose="020B0604020202020204" pitchFamily="34" charset="0"/>
              </a:rPr>
              <a:t>Our approach to work better together to Safeguarding and promote the welfare of all children in Sandwell</a:t>
            </a:r>
            <a:endParaRPr lang="en-GB" sz="2400" dirty="0">
              <a:solidFill>
                <a:srgbClr val="002060"/>
              </a:solidFill>
              <a:latin typeface="Aptos" panose="020B0004020202020204" pitchFamily="34" charset="0"/>
            </a:endParaRPr>
          </a:p>
          <a:p>
            <a:r>
              <a:rPr lang="en-GB" sz="2400" dirty="0">
                <a:solidFill>
                  <a:srgbClr val="002060"/>
                </a:solidFill>
                <a:latin typeface="Aptos" panose="020B0004020202020204" pitchFamily="34" charset="0"/>
                <a:cs typeface="Arial" panose="020B0604020202020204" pitchFamily="34" charset="0"/>
              </a:rPr>
              <a:t>Our</a:t>
            </a:r>
            <a:r>
              <a:rPr lang="en-GB" sz="2400" dirty="0">
                <a:solidFill>
                  <a:srgbClr val="002060"/>
                </a:solidFill>
                <a:latin typeface="Aptos" panose="020B0004020202020204" pitchFamily="34" charset="0"/>
                <a:ea typeface="Tahoma" panose="020B0604030504040204" pitchFamily="34" charset="0"/>
                <a:cs typeface="Arial" panose="020B0604020202020204" pitchFamily="34" charset="0"/>
              </a:rPr>
              <a:t> Practice Model Framework to work together </a:t>
            </a:r>
          </a:p>
          <a:p>
            <a:r>
              <a:rPr lang="en-GB" sz="2400" dirty="0">
                <a:solidFill>
                  <a:srgbClr val="002060"/>
                </a:solidFill>
                <a:latin typeface="Aptos" panose="020B0004020202020204" pitchFamily="34" charset="0"/>
                <a:ea typeface="Tahoma" panose="020B0604030504040204" pitchFamily="34" charset="0"/>
                <a:cs typeface="Arial" panose="020B0604020202020204" pitchFamily="34" charset="0"/>
              </a:rPr>
              <a:t>The</a:t>
            </a:r>
            <a:r>
              <a:rPr lang="en-GB" sz="2400" dirty="0">
                <a:solidFill>
                  <a:srgbClr val="002060"/>
                </a:solidFill>
                <a:latin typeface="Aptos" panose="020B0004020202020204" pitchFamily="34" charset="0"/>
                <a:cs typeface="Arial" panose="020B0604020202020204" pitchFamily="34" charset="0"/>
              </a:rPr>
              <a:t> arrangements to provide help, support and protection for children and their families through a new integrated front door </a:t>
            </a:r>
            <a:endParaRPr lang="en-GB" sz="2400" dirty="0">
              <a:latin typeface="Aptos" panose="020B0004020202020204" pitchFamily="34" charset="0"/>
            </a:endParaRPr>
          </a:p>
        </p:txBody>
      </p:sp>
      <p:sp>
        <p:nvSpPr>
          <p:cNvPr id="4" name="Oval 3">
            <a:extLst>
              <a:ext uri="{FF2B5EF4-FFF2-40B4-BE49-F238E27FC236}">
                <a16:creationId xmlns:a16="http://schemas.microsoft.com/office/drawing/2014/main" id="{D2F91DDE-68F7-1A08-CD71-799A610F0B3B}"/>
              </a:ext>
            </a:extLst>
          </p:cNvPr>
          <p:cNvSpPr/>
          <p:nvPr/>
        </p:nvSpPr>
        <p:spPr>
          <a:xfrm>
            <a:off x="633452" y="1775108"/>
            <a:ext cx="756000" cy="7560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effectLst>
            <a:outerShdw blurRad="50800" dist="38100" dir="5400000" algn="t" rotWithShape="0">
              <a:prstClr val="black">
                <a:alpha val="40000"/>
              </a:prstClr>
            </a:outerShdw>
          </a:effectLst>
          <a:scene3d>
            <a:camera prst="orthographicFront"/>
            <a:lightRig rig="threePt" dir="t"/>
          </a:scene3d>
          <a:sp3d>
            <a:bevelT w="2984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1</a:t>
            </a:r>
          </a:p>
        </p:txBody>
      </p:sp>
      <p:sp>
        <p:nvSpPr>
          <p:cNvPr id="5" name="Oval 4">
            <a:extLst>
              <a:ext uri="{FF2B5EF4-FFF2-40B4-BE49-F238E27FC236}">
                <a16:creationId xmlns:a16="http://schemas.microsoft.com/office/drawing/2014/main" id="{753D8CFF-73E0-98C6-0770-5D262C696583}"/>
              </a:ext>
            </a:extLst>
          </p:cNvPr>
          <p:cNvSpPr/>
          <p:nvPr/>
        </p:nvSpPr>
        <p:spPr>
          <a:xfrm>
            <a:off x="633452" y="3185676"/>
            <a:ext cx="756000" cy="7560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effectLst>
            <a:outerShdw blurRad="50800" dist="38100" dir="5400000" algn="t" rotWithShape="0">
              <a:prstClr val="black">
                <a:alpha val="40000"/>
              </a:prstClr>
            </a:outerShdw>
          </a:effectLst>
          <a:scene3d>
            <a:camera prst="orthographicFront"/>
            <a:lightRig rig="threePt" dir="t"/>
          </a:scene3d>
          <a:sp3d>
            <a:bevelT w="2984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2</a:t>
            </a:r>
          </a:p>
        </p:txBody>
      </p:sp>
    </p:spTree>
    <p:extLst>
      <p:ext uri="{BB962C8B-B14F-4D97-AF65-F5344CB8AC3E}">
        <p14:creationId xmlns:p14="http://schemas.microsoft.com/office/powerpoint/2010/main" val="1933113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30B0-EAB8-E690-28D6-CE39825A9F0E}"/>
              </a:ext>
            </a:extLst>
          </p:cNvPr>
          <p:cNvSpPr>
            <a:spLocks noGrp="1"/>
          </p:cNvSpPr>
          <p:nvPr>
            <p:ph type="title"/>
          </p:nvPr>
        </p:nvSpPr>
        <p:spPr/>
        <p:txBody>
          <a:bodyPr/>
          <a:lstStyle/>
          <a:p>
            <a:r>
              <a:rPr lang="en-GB" dirty="0"/>
              <a:t>The Practice Model</a:t>
            </a:r>
          </a:p>
        </p:txBody>
      </p:sp>
      <p:grpSp>
        <p:nvGrpSpPr>
          <p:cNvPr id="4" name="Group 3">
            <a:extLst>
              <a:ext uri="{FF2B5EF4-FFF2-40B4-BE49-F238E27FC236}">
                <a16:creationId xmlns:a16="http://schemas.microsoft.com/office/drawing/2014/main" id="{5B55CFEA-D5BF-61ED-0F90-645995AD23BD}"/>
              </a:ext>
            </a:extLst>
          </p:cNvPr>
          <p:cNvGrpSpPr/>
          <p:nvPr/>
        </p:nvGrpSpPr>
        <p:grpSpPr>
          <a:xfrm>
            <a:off x="3519691" y="1655545"/>
            <a:ext cx="7741866" cy="4318376"/>
            <a:chOff x="4294829" y="1520446"/>
            <a:chExt cx="6518122" cy="3817106"/>
          </a:xfrm>
        </p:grpSpPr>
        <p:grpSp>
          <p:nvGrpSpPr>
            <p:cNvPr id="5" name="Group 4">
              <a:extLst>
                <a:ext uri="{FF2B5EF4-FFF2-40B4-BE49-F238E27FC236}">
                  <a16:creationId xmlns:a16="http://schemas.microsoft.com/office/drawing/2014/main" id="{3AD34881-3B1E-5C4F-063D-4DEDD5522BE2}"/>
                </a:ext>
              </a:extLst>
            </p:cNvPr>
            <p:cNvGrpSpPr/>
            <p:nvPr/>
          </p:nvGrpSpPr>
          <p:grpSpPr>
            <a:xfrm>
              <a:off x="7357724" y="1520446"/>
              <a:ext cx="3455227" cy="3817106"/>
              <a:chOff x="4705475" y="2387535"/>
              <a:chExt cx="3455227" cy="3817106"/>
            </a:xfrm>
          </p:grpSpPr>
          <p:sp>
            <p:nvSpPr>
              <p:cNvPr id="12" name="Block Arc 11">
                <a:extLst>
                  <a:ext uri="{FF2B5EF4-FFF2-40B4-BE49-F238E27FC236}">
                    <a16:creationId xmlns:a16="http://schemas.microsoft.com/office/drawing/2014/main" id="{6EB7F4DD-F81F-7FF2-8E56-669B55D72EFB}"/>
                  </a:ext>
                </a:extLst>
              </p:cNvPr>
              <p:cNvSpPr/>
              <p:nvPr/>
            </p:nvSpPr>
            <p:spPr>
              <a:xfrm>
                <a:off x="5132534" y="2995534"/>
                <a:ext cx="2763453" cy="2763453"/>
              </a:xfrm>
              <a:prstGeom prst="blockArc">
                <a:avLst>
                  <a:gd name="adj1" fmla="val 12600000"/>
                  <a:gd name="adj2" fmla="val 16200000"/>
                  <a:gd name="adj3" fmla="val 4512"/>
                </a:avLst>
              </a:prstGeom>
              <a:solidFill>
                <a:srgbClr val="018399"/>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dirty="0"/>
              </a:p>
            </p:txBody>
          </p:sp>
          <p:sp>
            <p:nvSpPr>
              <p:cNvPr id="13" name="Block Arc 12">
                <a:extLst>
                  <a:ext uri="{FF2B5EF4-FFF2-40B4-BE49-F238E27FC236}">
                    <a16:creationId xmlns:a16="http://schemas.microsoft.com/office/drawing/2014/main" id="{521B7576-ED5E-CE1E-114A-EF9C8B999982}"/>
                  </a:ext>
                </a:extLst>
              </p:cNvPr>
              <p:cNvSpPr/>
              <p:nvPr/>
            </p:nvSpPr>
            <p:spPr>
              <a:xfrm>
                <a:off x="5132534" y="2995534"/>
                <a:ext cx="2763453" cy="2763453"/>
              </a:xfrm>
              <a:prstGeom prst="blockArc">
                <a:avLst>
                  <a:gd name="adj1" fmla="val 9000000"/>
                  <a:gd name="adj2" fmla="val 12600000"/>
                  <a:gd name="adj3" fmla="val 4512"/>
                </a:avLst>
              </a:prstGeom>
              <a:solidFill>
                <a:srgbClr val="018399"/>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dirty="0"/>
              </a:p>
            </p:txBody>
          </p:sp>
          <p:sp>
            <p:nvSpPr>
              <p:cNvPr id="14" name="Block Arc 13">
                <a:extLst>
                  <a:ext uri="{FF2B5EF4-FFF2-40B4-BE49-F238E27FC236}">
                    <a16:creationId xmlns:a16="http://schemas.microsoft.com/office/drawing/2014/main" id="{8998F006-7447-A657-FA57-144AF19A604C}"/>
                  </a:ext>
                </a:extLst>
              </p:cNvPr>
              <p:cNvSpPr/>
              <p:nvPr/>
            </p:nvSpPr>
            <p:spPr>
              <a:xfrm>
                <a:off x="5132534" y="2995534"/>
                <a:ext cx="2763453" cy="2763453"/>
              </a:xfrm>
              <a:prstGeom prst="blockArc">
                <a:avLst>
                  <a:gd name="adj1" fmla="val 5400000"/>
                  <a:gd name="adj2" fmla="val 9000000"/>
                  <a:gd name="adj3" fmla="val 4512"/>
                </a:avLst>
              </a:prstGeom>
              <a:solidFill>
                <a:srgbClr val="018399"/>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dirty="0"/>
              </a:p>
            </p:txBody>
          </p:sp>
          <p:sp>
            <p:nvSpPr>
              <p:cNvPr id="15" name="Block Arc 14">
                <a:extLst>
                  <a:ext uri="{FF2B5EF4-FFF2-40B4-BE49-F238E27FC236}">
                    <a16:creationId xmlns:a16="http://schemas.microsoft.com/office/drawing/2014/main" id="{CFEFA749-4267-94BC-325E-ED43C4D24553}"/>
                  </a:ext>
                </a:extLst>
              </p:cNvPr>
              <p:cNvSpPr/>
              <p:nvPr/>
            </p:nvSpPr>
            <p:spPr>
              <a:xfrm>
                <a:off x="5132534" y="2995534"/>
                <a:ext cx="2763453" cy="2763453"/>
              </a:xfrm>
              <a:prstGeom prst="blockArc">
                <a:avLst>
                  <a:gd name="adj1" fmla="val 1800000"/>
                  <a:gd name="adj2" fmla="val 5400000"/>
                  <a:gd name="adj3" fmla="val 4512"/>
                </a:avLst>
              </a:prstGeom>
              <a:solidFill>
                <a:srgbClr val="018399"/>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dirty="0"/>
              </a:p>
            </p:txBody>
          </p:sp>
          <p:sp>
            <p:nvSpPr>
              <p:cNvPr id="16" name="Block Arc 15">
                <a:extLst>
                  <a:ext uri="{FF2B5EF4-FFF2-40B4-BE49-F238E27FC236}">
                    <a16:creationId xmlns:a16="http://schemas.microsoft.com/office/drawing/2014/main" id="{F0F5C0DA-34BD-FB36-B46C-6DEE151135BE}"/>
                  </a:ext>
                </a:extLst>
              </p:cNvPr>
              <p:cNvSpPr/>
              <p:nvPr/>
            </p:nvSpPr>
            <p:spPr>
              <a:xfrm>
                <a:off x="5132534" y="2995534"/>
                <a:ext cx="2763453" cy="2763453"/>
              </a:xfrm>
              <a:prstGeom prst="blockArc">
                <a:avLst>
                  <a:gd name="adj1" fmla="val 19800000"/>
                  <a:gd name="adj2" fmla="val 1800000"/>
                  <a:gd name="adj3" fmla="val 4512"/>
                </a:avLst>
              </a:prstGeom>
              <a:solidFill>
                <a:srgbClr val="018399"/>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dirty="0"/>
              </a:p>
            </p:txBody>
          </p:sp>
          <p:sp>
            <p:nvSpPr>
              <p:cNvPr id="17" name="Block Arc 16">
                <a:extLst>
                  <a:ext uri="{FF2B5EF4-FFF2-40B4-BE49-F238E27FC236}">
                    <a16:creationId xmlns:a16="http://schemas.microsoft.com/office/drawing/2014/main" id="{179921A9-3685-793E-FE6D-65F6E19D57D5}"/>
                  </a:ext>
                </a:extLst>
              </p:cNvPr>
              <p:cNvSpPr/>
              <p:nvPr/>
            </p:nvSpPr>
            <p:spPr>
              <a:xfrm>
                <a:off x="5132534" y="2995534"/>
                <a:ext cx="2763453" cy="2763453"/>
              </a:xfrm>
              <a:prstGeom prst="blockArc">
                <a:avLst>
                  <a:gd name="adj1" fmla="val 16200000"/>
                  <a:gd name="adj2" fmla="val 19800000"/>
                  <a:gd name="adj3" fmla="val 4512"/>
                </a:avLst>
              </a:prstGeom>
              <a:solidFill>
                <a:srgbClr val="018399"/>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dirty="0"/>
              </a:p>
            </p:txBody>
          </p:sp>
          <p:sp>
            <p:nvSpPr>
              <p:cNvPr id="18" name="Freeform: Shape 17">
                <a:extLst>
                  <a:ext uri="{FF2B5EF4-FFF2-40B4-BE49-F238E27FC236}">
                    <a16:creationId xmlns:a16="http://schemas.microsoft.com/office/drawing/2014/main" id="{A4037B52-CAF9-B7FC-A1D2-AB28642D7822}"/>
                  </a:ext>
                </a:extLst>
              </p:cNvPr>
              <p:cNvSpPr/>
              <p:nvPr/>
            </p:nvSpPr>
            <p:spPr>
              <a:xfrm>
                <a:off x="5895740" y="3758740"/>
                <a:ext cx="1237041" cy="1237041"/>
              </a:xfrm>
              <a:custGeom>
                <a:avLst/>
                <a:gdLst>
                  <a:gd name="connsiteX0" fmla="*/ 0 w 1237041"/>
                  <a:gd name="connsiteY0" fmla="*/ 618521 h 1237041"/>
                  <a:gd name="connsiteX1" fmla="*/ 618521 w 1237041"/>
                  <a:gd name="connsiteY1" fmla="*/ 0 h 1237041"/>
                  <a:gd name="connsiteX2" fmla="*/ 1237042 w 1237041"/>
                  <a:gd name="connsiteY2" fmla="*/ 618521 h 1237041"/>
                  <a:gd name="connsiteX3" fmla="*/ 618521 w 1237041"/>
                  <a:gd name="connsiteY3" fmla="*/ 1237042 h 1237041"/>
                  <a:gd name="connsiteX4" fmla="*/ 0 w 1237041"/>
                  <a:gd name="connsiteY4" fmla="*/ 618521 h 123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41" h="1237041">
                    <a:moveTo>
                      <a:pt x="0" y="618521"/>
                    </a:moveTo>
                    <a:cubicBezTo>
                      <a:pt x="0" y="276921"/>
                      <a:pt x="276921" y="0"/>
                      <a:pt x="618521" y="0"/>
                    </a:cubicBezTo>
                    <a:cubicBezTo>
                      <a:pt x="960121" y="0"/>
                      <a:pt x="1237042" y="276921"/>
                      <a:pt x="1237042" y="618521"/>
                    </a:cubicBezTo>
                    <a:cubicBezTo>
                      <a:pt x="1237042" y="960121"/>
                      <a:pt x="960121" y="1237042"/>
                      <a:pt x="618521" y="1237042"/>
                    </a:cubicBezTo>
                    <a:cubicBezTo>
                      <a:pt x="276921" y="1237042"/>
                      <a:pt x="0" y="960121"/>
                      <a:pt x="0" y="618521"/>
                    </a:cubicBezTo>
                    <a:close/>
                  </a:path>
                </a:pathLst>
              </a:custGeom>
              <a:solidFill>
                <a:schemeClr val="accent1">
                  <a:hueOff val="0"/>
                  <a:satOff val="0"/>
                  <a:lumOff val="0"/>
                  <a:alpha val="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3860" tIns="193860" rIns="193860" bIns="193860" numCol="1" spcCol="1270" anchor="ctr" anchorCtr="0">
                <a:noAutofit/>
              </a:bodyPr>
              <a:lstStyle/>
              <a:p>
                <a:pPr marL="0" lvl="0" indent="0" algn="ctr" defTabSz="444500">
                  <a:lnSpc>
                    <a:spcPct val="90000"/>
                  </a:lnSpc>
                  <a:spcBef>
                    <a:spcPct val="0"/>
                  </a:spcBef>
                  <a:spcAft>
                    <a:spcPct val="35000"/>
                  </a:spcAft>
                  <a:buNone/>
                </a:pPr>
                <a:endParaRPr lang="en-GB" sz="1000" kern="1200" dirty="0"/>
              </a:p>
            </p:txBody>
          </p:sp>
          <p:sp>
            <p:nvSpPr>
              <p:cNvPr id="19" name="Freeform: Shape 18">
                <a:extLst>
                  <a:ext uri="{FF2B5EF4-FFF2-40B4-BE49-F238E27FC236}">
                    <a16:creationId xmlns:a16="http://schemas.microsoft.com/office/drawing/2014/main" id="{D511D6AC-0C2D-CD3A-CAC7-67D8237A016D}"/>
                  </a:ext>
                </a:extLst>
              </p:cNvPr>
              <p:cNvSpPr/>
              <p:nvPr/>
            </p:nvSpPr>
            <p:spPr>
              <a:xfrm>
                <a:off x="5875088" y="2387535"/>
                <a:ext cx="1116000" cy="1116000"/>
              </a:xfrm>
              <a:custGeom>
                <a:avLst/>
                <a:gdLst>
                  <a:gd name="connsiteX0" fmla="*/ 0 w 1278345"/>
                  <a:gd name="connsiteY0" fmla="*/ 639173 h 1278345"/>
                  <a:gd name="connsiteX1" fmla="*/ 639173 w 1278345"/>
                  <a:gd name="connsiteY1" fmla="*/ 0 h 1278345"/>
                  <a:gd name="connsiteX2" fmla="*/ 1278346 w 1278345"/>
                  <a:gd name="connsiteY2" fmla="*/ 639173 h 1278345"/>
                  <a:gd name="connsiteX3" fmla="*/ 639173 w 1278345"/>
                  <a:gd name="connsiteY3" fmla="*/ 1278346 h 1278345"/>
                  <a:gd name="connsiteX4" fmla="*/ 0 w 1278345"/>
                  <a:gd name="connsiteY4" fmla="*/ 639173 h 127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345" h="1278345">
                    <a:moveTo>
                      <a:pt x="0" y="639173"/>
                    </a:moveTo>
                    <a:cubicBezTo>
                      <a:pt x="0" y="286167"/>
                      <a:pt x="286167" y="0"/>
                      <a:pt x="639173" y="0"/>
                    </a:cubicBezTo>
                    <a:cubicBezTo>
                      <a:pt x="992179" y="0"/>
                      <a:pt x="1278346" y="286167"/>
                      <a:pt x="1278346" y="639173"/>
                    </a:cubicBezTo>
                    <a:cubicBezTo>
                      <a:pt x="1278346" y="992179"/>
                      <a:pt x="992179" y="1278346"/>
                      <a:pt x="639173" y="1278346"/>
                    </a:cubicBezTo>
                    <a:cubicBezTo>
                      <a:pt x="286167" y="1278346"/>
                      <a:pt x="0" y="992179"/>
                      <a:pt x="0" y="639173"/>
                    </a:cubicBezTo>
                    <a:close/>
                  </a:path>
                </a:pathLst>
              </a:custGeom>
              <a:gradFill flip="none" rotWithShape="1">
                <a:gsLst>
                  <a:gs pos="0">
                    <a:srgbClr val="01ACC8"/>
                  </a:gs>
                  <a:gs pos="97000">
                    <a:srgbClr val="018399"/>
                  </a:gs>
                </a:gsLst>
                <a:path path="circle">
                  <a:fillToRect l="50000" t="50000" r="50000" b="50000"/>
                </a:path>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444500">
                  <a:lnSpc>
                    <a:spcPct val="90000"/>
                  </a:lnSpc>
                  <a:spcBef>
                    <a:spcPct val="0"/>
                  </a:spcBef>
                  <a:spcAft>
                    <a:spcPct val="35000"/>
                  </a:spcAft>
                </a:pPr>
                <a:r>
                  <a:rPr lang="en-GB" sz="1000" b="1" dirty="0">
                    <a:solidFill>
                      <a:schemeClr val="bg1"/>
                    </a:solidFill>
                    <a:effectLst>
                      <a:outerShdw blurRad="38100" dist="38100" dir="2700000" algn="tl">
                        <a:srgbClr val="000000">
                          <a:alpha val="43137"/>
                        </a:srgbClr>
                      </a:outerShdw>
                    </a:effectLst>
                    <a:latin typeface="Candara" panose="020E0502030303020204" pitchFamily="34" charset="0"/>
                  </a:rPr>
                  <a:t>PARTNERSHIP &amp; PREVENTION AT EVERY LEVEL</a:t>
                </a:r>
                <a:endParaRPr lang="en-GB" sz="1000"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20" name="Freeform: Shape 19">
                <a:extLst>
                  <a:ext uri="{FF2B5EF4-FFF2-40B4-BE49-F238E27FC236}">
                    <a16:creationId xmlns:a16="http://schemas.microsoft.com/office/drawing/2014/main" id="{B65B976A-F348-C9E0-7423-BC43637E68B5}"/>
                  </a:ext>
                </a:extLst>
              </p:cNvPr>
              <p:cNvSpPr/>
              <p:nvPr/>
            </p:nvSpPr>
            <p:spPr>
              <a:xfrm>
                <a:off x="7044702" y="3062811"/>
                <a:ext cx="1116000" cy="1116000"/>
              </a:xfrm>
              <a:custGeom>
                <a:avLst/>
                <a:gdLst>
                  <a:gd name="connsiteX0" fmla="*/ 0 w 1278345"/>
                  <a:gd name="connsiteY0" fmla="*/ 639173 h 1278345"/>
                  <a:gd name="connsiteX1" fmla="*/ 639173 w 1278345"/>
                  <a:gd name="connsiteY1" fmla="*/ 0 h 1278345"/>
                  <a:gd name="connsiteX2" fmla="*/ 1278346 w 1278345"/>
                  <a:gd name="connsiteY2" fmla="*/ 639173 h 1278345"/>
                  <a:gd name="connsiteX3" fmla="*/ 639173 w 1278345"/>
                  <a:gd name="connsiteY3" fmla="*/ 1278346 h 1278345"/>
                  <a:gd name="connsiteX4" fmla="*/ 0 w 1278345"/>
                  <a:gd name="connsiteY4" fmla="*/ 639173 h 127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345" h="1278345">
                    <a:moveTo>
                      <a:pt x="0" y="639173"/>
                    </a:moveTo>
                    <a:cubicBezTo>
                      <a:pt x="0" y="286167"/>
                      <a:pt x="286167" y="0"/>
                      <a:pt x="639173" y="0"/>
                    </a:cubicBezTo>
                    <a:cubicBezTo>
                      <a:pt x="992179" y="0"/>
                      <a:pt x="1278346" y="286167"/>
                      <a:pt x="1278346" y="639173"/>
                    </a:cubicBezTo>
                    <a:cubicBezTo>
                      <a:pt x="1278346" y="992179"/>
                      <a:pt x="992179" y="1278346"/>
                      <a:pt x="639173" y="1278346"/>
                    </a:cubicBezTo>
                    <a:cubicBezTo>
                      <a:pt x="286167" y="1278346"/>
                      <a:pt x="0" y="992179"/>
                      <a:pt x="0" y="639173"/>
                    </a:cubicBezTo>
                    <a:close/>
                  </a:path>
                </a:pathLst>
              </a:custGeom>
              <a:gradFill flip="none" rotWithShape="1">
                <a:gsLst>
                  <a:gs pos="0">
                    <a:srgbClr val="01ACC8"/>
                  </a:gs>
                  <a:gs pos="97000">
                    <a:srgbClr val="018399"/>
                  </a:gs>
                </a:gsLst>
                <a:path path="circle">
                  <a:fillToRect l="50000" t="50000" r="50000" b="50000"/>
                </a:path>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444500">
                  <a:lnSpc>
                    <a:spcPct val="90000"/>
                  </a:lnSpc>
                  <a:spcBef>
                    <a:spcPct val="0"/>
                  </a:spcBef>
                  <a:spcAft>
                    <a:spcPct val="35000"/>
                  </a:spcAft>
                </a:pPr>
                <a:r>
                  <a:rPr lang="en-GB" sz="1000" b="1" dirty="0">
                    <a:solidFill>
                      <a:schemeClr val="bg1"/>
                    </a:solidFill>
                    <a:effectLst>
                      <a:outerShdw blurRad="38100" dist="38100" dir="2700000" algn="tl">
                        <a:srgbClr val="000000">
                          <a:alpha val="43137"/>
                        </a:srgbClr>
                      </a:outerShdw>
                    </a:effectLst>
                    <a:latin typeface="Candara" panose="020E0502030303020204" pitchFamily="34" charset="0"/>
                  </a:rPr>
                  <a:t>WRAPAROUND SUPPORT &amp; EVIDENCE BASED INTERVENTION</a:t>
                </a:r>
                <a:endParaRPr lang="en-GB" sz="1000"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21" name="Freeform: Shape 20">
                <a:extLst>
                  <a:ext uri="{FF2B5EF4-FFF2-40B4-BE49-F238E27FC236}">
                    <a16:creationId xmlns:a16="http://schemas.microsoft.com/office/drawing/2014/main" id="{4E4E45F4-6B5A-C89C-FD5D-E27C7FFA660E}"/>
                  </a:ext>
                </a:extLst>
              </p:cNvPr>
              <p:cNvSpPr/>
              <p:nvPr/>
            </p:nvSpPr>
            <p:spPr>
              <a:xfrm>
                <a:off x="7044702" y="4413364"/>
                <a:ext cx="1116000" cy="1116000"/>
              </a:xfrm>
              <a:custGeom>
                <a:avLst/>
                <a:gdLst>
                  <a:gd name="connsiteX0" fmla="*/ 0 w 1278345"/>
                  <a:gd name="connsiteY0" fmla="*/ 639173 h 1278345"/>
                  <a:gd name="connsiteX1" fmla="*/ 639173 w 1278345"/>
                  <a:gd name="connsiteY1" fmla="*/ 0 h 1278345"/>
                  <a:gd name="connsiteX2" fmla="*/ 1278346 w 1278345"/>
                  <a:gd name="connsiteY2" fmla="*/ 639173 h 1278345"/>
                  <a:gd name="connsiteX3" fmla="*/ 639173 w 1278345"/>
                  <a:gd name="connsiteY3" fmla="*/ 1278346 h 1278345"/>
                  <a:gd name="connsiteX4" fmla="*/ 0 w 1278345"/>
                  <a:gd name="connsiteY4" fmla="*/ 639173 h 127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345" h="1278345">
                    <a:moveTo>
                      <a:pt x="0" y="639173"/>
                    </a:moveTo>
                    <a:cubicBezTo>
                      <a:pt x="0" y="286167"/>
                      <a:pt x="286167" y="0"/>
                      <a:pt x="639173" y="0"/>
                    </a:cubicBezTo>
                    <a:cubicBezTo>
                      <a:pt x="992179" y="0"/>
                      <a:pt x="1278346" y="286167"/>
                      <a:pt x="1278346" y="639173"/>
                    </a:cubicBezTo>
                    <a:cubicBezTo>
                      <a:pt x="1278346" y="992179"/>
                      <a:pt x="992179" y="1278346"/>
                      <a:pt x="639173" y="1278346"/>
                    </a:cubicBezTo>
                    <a:cubicBezTo>
                      <a:pt x="286167" y="1278346"/>
                      <a:pt x="0" y="992179"/>
                      <a:pt x="0" y="639173"/>
                    </a:cubicBezTo>
                    <a:close/>
                  </a:path>
                </a:pathLst>
              </a:custGeom>
              <a:gradFill flip="none" rotWithShape="1">
                <a:gsLst>
                  <a:gs pos="0">
                    <a:srgbClr val="01ACC8"/>
                  </a:gs>
                  <a:gs pos="97000">
                    <a:srgbClr val="018399"/>
                  </a:gs>
                </a:gsLst>
                <a:path path="circle">
                  <a:fillToRect l="50000" t="50000" r="50000" b="50000"/>
                </a:path>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1"/>
                    </a:solidFill>
                    <a:effectLst>
                      <a:outerShdw blurRad="38100" dist="38100" dir="2700000" algn="tl">
                        <a:srgbClr val="000000">
                          <a:alpha val="43137"/>
                        </a:srgbClr>
                      </a:outerShdw>
                    </a:effectLst>
                    <a:latin typeface="Candara" panose="020E0502030303020204" pitchFamily="34" charset="0"/>
                  </a:rPr>
                  <a:t>MOTIVATIONAL INTERVIEWING</a:t>
                </a:r>
                <a:endParaRPr lang="en-GB" sz="1000" kern="1200"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22" name="Freeform: Shape 21">
                <a:extLst>
                  <a:ext uri="{FF2B5EF4-FFF2-40B4-BE49-F238E27FC236}">
                    <a16:creationId xmlns:a16="http://schemas.microsoft.com/office/drawing/2014/main" id="{55B51F3C-EAC2-AEB1-7B28-5A81FAAB4A9A}"/>
                  </a:ext>
                </a:extLst>
              </p:cNvPr>
              <p:cNvSpPr/>
              <p:nvPr/>
            </p:nvSpPr>
            <p:spPr>
              <a:xfrm>
                <a:off x="5875088" y="5088641"/>
                <a:ext cx="1116000" cy="1116000"/>
              </a:xfrm>
              <a:custGeom>
                <a:avLst/>
                <a:gdLst>
                  <a:gd name="connsiteX0" fmla="*/ 0 w 1278345"/>
                  <a:gd name="connsiteY0" fmla="*/ 639173 h 1278345"/>
                  <a:gd name="connsiteX1" fmla="*/ 639173 w 1278345"/>
                  <a:gd name="connsiteY1" fmla="*/ 0 h 1278345"/>
                  <a:gd name="connsiteX2" fmla="*/ 1278346 w 1278345"/>
                  <a:gd name="connsiteY2" fmla="*/ 639173 h 1278345"/>
                  <a:gd name="connsiteX3" fmla="*/ 639173 w 1278345"/>
                  <a:gd name="connsiteY3" fmla="*/ 1278346 h 1278345"/>
                  <a:gd name="connsiteX4" fmla="*/ 0 w 1278345"/>
                  <a:gd name="connsiteY4" fmla="*/ 639173 h 127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345" h="1278345">
                    <a:moveTo>
                      <a:pt x="0" y="639173"/>
                    </a:moveTo>
                    <a:cubicBezTo>
                      <a:pt x="0" y="286167"/>
                      <a:pt x="286167" y="0"/>
                      <a:pt x="639173" y="0"/>
                    </a:cubicBezTo>
                    <a:cubicBezTo>
                      <a:pt x="992179" y="0"/>
                      <a:pt x="1278346" y="286167"/>
                      <a:pt x="1278346" y="639173"/>
                    </a:cubicBezTo>
                    <a:cubicBezTo>
                      <a:pt x="1278346" y="992179"/>
                      <a:pt x="992179" y="1278346"/>
                      <a:pt x="639173" y="1278346"/>
                    </a:cubicBezTo>
                    <a:cubicBezTo>
                      <a:pt x="286167" y="1278346"/>
                      <a:pt x="0" y="992179"/>
                      <a:pt x="0" y="639173"/>
                    </a:cubicBezTo>
                    <a:close/>
                  </a:path>
                </a:pathLst>
              </a:custGeom>
              <a:gradFill flip="none" rotWithShape="1">
                <a:gsLst>
                  <a:gs pos="0">
                    <a:srgbClr val="01ACC8"/>
                  </a:gs>
                  <a:gs pos="97000">
                    <a:srgbClr val="018399"/>
                  </a:gs>
                </a:gsLst>
                <a:path path="circle">
                  <a:fillToRect l="50000" t="50000" r="50000" b="50000"/>
                </a:path>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444500">
                  <a:lnSpc>
                    <a:spcPct val="90000"/>
                  </a:lnSpc>
                  <a:spcBef>
                    <a:spcPct val="0"/>
                  </a:spcBef>
                  <a:spcAft>
                    <a:spcPct val="35000"/>
                  </a:spcAft>
                </a:pPr>
                <a:r>
                  <a:rPr lang="en-GB" sz="1000" b="1" dirty="0">
                    <a:solidFill>
                      <a:schemeClr val="bg1"/>
                    </a:solidFill>
                    <a:effectLst>
                      <a:outerShdw blurRad="38100" dist="38100" dir="2700000" algn="tl">
                        <a:srgbClr val="000000">
                          <a:alpha val="43137"/>
                        </a:srgbClr>
                      </a:outerShdw>
                    </a:effectLst>
                    <a:latin typeface="Candara" panose="020E0502030303020204" pitchFamily="34" charset="0"/>
                  </a:rPr>
                  <a:t>DIRECT WORK</a:t>
                </a:r>
                <a:br>
                  <a:rPr lang="en-GB" sz="1000" b="1" dirty="0">
                    <a:solidFill>
                      <a:schemeClr val="bg1"/>
                    </a:solidFill>
                    <a:effectLst>
                      <a:outerShdw blurRad="38100" dist="38100" dir="2700000" algn="tl">
                        <a:srgbClr val="000000">
                          <a:alpha val="43137"/>
                        </a:srgbClr>
                      </a:outerShdw>
                    </a:effectLst>
                    <a:latin typeface="Candara" panose="020E0502030303020204" pitchFamily="34" charset="0"/>
                  </a:rPr>
                </a:br>
                <a:r>
                  <a:rPr lang="en-GB" sz="1000" b="1" dirty="0">
                    <a:solidFill>
                      <a:schemeClr val="bg1"/>
                    </a:solidFill>
                    <a:effectLst>
                      <a:outerShdw blurRad="38100" dist="38100" dir="2700000" algn="tl">
                        <a:srgbClr val="000000">
                          <a:alpha val="43137"/>
                        </a:srgbClr>
                      </a:outerShdw>
                    </a:effectLst>
                    <a:latin typeface="Candara" panose="020E0502030303020204" pitchFamily="34" charset="0"/>
                  </a:rPr>
                  <a:t>(INC. LIFE &amp; MEMORY WORK)</a:t>
                </a:r>
                <a:endParaRPr lang="en-GB" sz="1000"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23" name="Freeform: Shape 22">
                <a:extLst>
                  <a:ext uri="{FF2B5EF4-FFF2-40B4-BE49-F238E27FC236}">
                    <a16:creationId xmlns:a16="http://schemas.microsoft.com/office/drawing/2014/main" id="{CE937910-15C1-DE1F-31E2-352853772638}"/>
                  </a:ext>
                </a:extLst>
              </p:cNvPr>
              <p:cNvSpPr/>
              <p:nvPr/>
            </p:nvSpPr>
            <p:spPr>
              <a:xfrm>
                <a:off x="4705475" y="4413364"/>
                <a:ext cx="1116000" cy="1116000"/>
              </a:xfrm>
              <a:custGeom>
                <a:avLst/>
                <a:gdLst>
                  <a:gd name="connsiteX0" fmla="*/ 0 w 1278345"/>
                  <a:gd name="connsiteY0" fmla="*/ 639173 h 1278345"/>
                  <a:gd name="connsiteX1" fmla="*/ 639173 w 1278345"/>
                  <a:gd name="connsiteY1" fmla="*/ 0 h 1278345"/>
                  <a:gd name="connsiteX2" fmla="*/ 1278346 w 1278345"/>
                  <a:gd name="connsiteY2" fmla="*/ 639173 h 1278345"/>
                  <a:gd name="connsiteX3" fmla="*/ 639173 w 1278345"/>
                  <a:gd name="connsiteY3" fmla="*/ 1278346 h 1278345"/>
                  <a:gd name="connsiteX4" fmla="*/ 0 w 1278345"/>
                  <a:gd name="connsiteY4" fmla="*/ 639173 h 127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345" h="1278345">
                    <a:moveTo>
                      <a:pt x="0" y="639173"/>
                    </a:moveTo>
                    <a:cubicBezTo>
                      <a:pt x="0" y="286167"/>
                      <a:pt x="286167" y="0"/>
                      <a:pt x="639173" y="0"/>
                    </a:cubicBezTo>
                    <a:cubicBezTo>
                      <a:pt x="992179" y="0"/>
                      <a:pt x="1278346" y="286167"/>
                      <a:pt x="1278346" y="639173"/>
                    </a:cubicBezTo>
                    <a:cubicBezTo>
                      <a:pt x="1278346" y="992179"/>
                      <a:pt x="992179" y="1278346"/>
                      <a:pt x="639173" y="1278346"/>
                    </a:cubicBezTo>
                    <a:cubicBezTo>
                      <a:pt x="286167" y="1278346"/>
                      <a:pt x="0" y="992179"/>
                      <a:pt x="0" y="639173"/>
                    </a:cubicBezTo>
                    <a:close/>
                  </a:path>
                </a:pathLst>
              </a:custGeom>
              <a:gradFill flip="none" rotWithShape="1">
                <a:gsLst>
                  <a:gs pos="0">
                    <a:srgbClr val="01ACC8"/>
                  </a:gs>
                  <a:gs pos="97000">
                    <a:srgbClr val="018399"/>
                  </a:gs>
                </a:gsLst>
                <a:path path="circle">
                  <a:fillToRect l="50000" t="50000" r="50000" b="50000"/>
                </a:path>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444500">
                  <a:lnSpc>
                    <a:spcPct val="90000"/>
                  </a:lnSpc>
                  <a:spcBef>
                    <a:spcPct val="0"/>
                  </a:spcBef>
                  <a:spcAft>
                    <a:spcPct val="35000"/>
                  </a:spcAft>
                </a:pPr>
                <a:r>
                  <a:rPr lang="en-GB" sz="1000" b="1" dirty="0">
                    <a:effectLst>
                      <a:outerShdw blurRad="38100" dist="38100" dir="2700000" algn="tl">
                        <a:srgbClr val="000000">
                          <a:alpha val="43137"/>
                        </a:srgbClr>
                      </a:outerShdw>
                    </a:effectLst>
                  </a:rPr>
                  <a:t>PARTICIPATION &amp; CO-PRODUCTION</a:t>
                </a:r>
              </a:p>
            </p:txBody>
          </p:sp>
          <p:sp>
            <p:nvSpPr>
              <p:cNvPr id="24" name="Freeform: Shape 23">
                <a:extLst>
                  <a:ext uri="{FF2B5EF4-FFF2-40B4-BE49-F238E27FC236}">
                    <a16:creationId xmlns:a16="http://schemas.microsoft.com/office/drawing/2014/main" id="{2268B4E3-A106-ADF5-F593-3C3F124CD62B}"/>
                  </a:ext>
                </a:extLst>
              </p:cNvPr>
              <p:cNvSpPr/>
              <p:nvPr/>
            </p:nvSpPr>
            <p:spPr>
              <a:xfrm>
                <a:off x="4705475" y="3062811"/>
                <a:ext cx="1116000" cy="1116000"/>
              </a:xfrm>
              <a:custGeom>
                <a:avLst/>
                <a:gdLst>
                  <a:gd name="connsiteX0" fmla="*/ 0 w 1278345"/>
                  <a:gd name="connsiteY0" fmla="*/ 639173 h 1278345"/>
                  <a:gd name="connsiteX1" fmla="*/ 639173 w 1278345"/>
                  <a:gd name="connsiteY1" fmla="*/ 0 h 1278345"/>
                  <a:gd name="connsiteX2" fmla="*/ 1278346 w 1278345"/>
                  <a:gd name="connsiteY2" fmla="*/ 639173 h 1278345"/>
                  <a:gd name="connsiteX3" fmla="*/ 639173 w 1278345"/>
                  <a:gd name="connsiteY3" fmla="*/ 1278346 h 1278345"/>
                  <a:gd name="connsiteX4" fmla="*/ 0 w 1278345"/>
                  <a:gd name="connsiteY4" fmla="*/ 639173 h 127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345" h="1278345">
                    <a:moveTo>
                      <a:pt x="0" y="639173"/>
                    </a:moveTo>
                    <a:cubicBezTo>
                      <a:pt x="0" y="286167"/>
                      <a:pt x="286167" y="0"/>
                      <a:pt x="639173" y="0"/>
                    </a:cubicBezTo>
                    <a:cubicBezTo>
                      <a:pt x="992179" y="0"/>
                      <a:pt x="1278346" y="286167"/>
                      <a:pt x="1278346" y="639173"/>
                    </a:cubicBezTo>
                    <a:cubicBezTo>
                      <a:pt x="1278346" y="992179"/>
                      <a:pt x="992179" y="1278346"/>
                      <a:pt x="639173" y="1278346"/>
                    </a:cubicBezTo>
                    <a:cubicBezTo>
                      <a:pt x="286167" y="1278346"/>
                      <a:pt x="0" y="992179"/>
                      <a:pt x="0" y="639173"/>
                    </a:cubicBezTo>
                    <a:close/>
                  </a:path>
                </a:pathLst>
              </a:custGeom>
              <a:gradFill flip="none" rotWithShape="1">
                <a:gsLst>
                  <a:gs pos="0">
                    <a:srgbClr val="01ACC8"/>
                  </a:gs>
                  <a:gs pos="97000">
                    <a:srgbClr val="018399"/>
                  </a:gs>
                </a:gsLst>
                <a:path path="circle">
                  <a:fillToRect l="50000" t="50000" r="50000" b="50000"/>
                </a:path>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444500">
                  <a:lnSpc>
                    <a:spcPct val="90000"/>
                  </a:lnSpc>
                  <a:spcBef>
                    <a:spcPct val="0"/>
                  </a:spcBef>
                  <a:spcAft>
                    <a:spcPct val="35000"/>
                  </a:spcAft>
                </a:pPr>
                <a:r>
                  <a:rPr lang="en-GB" sz="1000" b="1" dirty="0">
                    <a:solidFill>
                      <a:schemeClr val="bg1"/>
                    </a:solidFill>
                    <a:effectLst>
                      <a:outerShdw blurRad="38100" dist="38100" dir="2700000" algn="tl">
                        <a:srgbClr val="000000">
                          <a:alpha val="43137"/>
                        </a:srgbClr>
                      </a:outerShdw>
                    </a:effectLst>
                    <a:latin typeface="Candara" panose="020E0502030303020204" pitchFamily="34" charset="0"/>
                  </a:rPr>
                  <a:t>REFLECTIVE SUPERVISION</a:t>
                </a:r>
                <a:endParaRPr lang="en-GB" sz="1000" dirty="0">
                  <a:solidFill>
                    <a:schemeClr val="bg1"/>
                  </a:solidFill>
                  <a:effectLst>
                    <a:outerShdw blurRad="38100" dist="38100" dir="2700000" algn="tl">
                      <a:srgbClr val="000000">
                        <a:alpha val="43137"/>
                      </a:srgbClr>
                    </a:outerShdw>
                  </a:effectLst>
                  <a:latin typeface="Candara" panose="020E0502030303020204" pitchFamily="34" charset="0"/>
                </a:endParaRPr>
              </a:p>
            </p:txBody>
          </p:sp>
        </p:grpSp>
        <p:grpSp>
          <p:nvGrpSpPr>
            <p:cNvPr id="6" name="Group 5">
              <a:extLst>
                <a:ext uri="{FF2B5EF4-FFF2-40B4-BE49-F238E27FC236}">
                  <a16:creationId xmlns:a16="http://schemas.microsoft.com/office/drawing/2014/main" id="{24AA46D5-1F1B-ACE1-79A2-8194BAED5FF5}"/>
                </a:ext>
              </a:extLst>
            </p:cNvPr>
            <p:cNvGrpSpPr/>
            <p:nvPr/>
          </p:nvGrpSpPr>
          <p:grpSpPr>
            <a:xfrm>
              <a:off x="5335233" y="1651410"/>
              <a:ext cx="1144430" cy="3555174"/>
              <a:chOff x="4371069" y="1398859"/>
              <a:chExt cx="1144430" cy="3555174"/>
            </a:xfrm>
          </p:grpSpPr>
          <p:sp>
            <p:nvSpPr>
              <p:cNvPr id="9" name="Freeform: Shape 8">
                <a:extLst>
                  <a:ext uri="{FF2B5EF4-FFF2-40B4-BE49-F238E27FC236}">
                    <a16:creationId xmlns:a16="http://schemas.microsoft.com/office/drawing/2014/main" id="{39A8360D-60B7-F840-AE46-DB83F92FBF27}"/>
                  </a:ext>
                </a:extLst>
              </p:cNvPr>
              <p:cNvSpPr/>
              <p:nvPr/>
            </p:nvSpPr>
            <p:spPr>
              <a:xfrm rot="16200000">
                <a:off x="4403284" y="3841818"/>
                <a:ext cx="1080000" cy="1144430"/>
              </a:xfrm>
              <a:custGeom>
                <a:avLst/>
                <a:gdLst>
                  <a:gd name="connsiteX0" fmla="*/ 0 w 1344640"/>
                  <a:gd name="connsiteY0" fmla="*/ 581636 h 1163272"/>
                  <a:gd name="connsiteX1" fmla="*/ 332347 w 1344640"/>
                  <a:gd name="connsiteY1" fmla="*/ 0 h 1163272"/>
                  <a:gd name="connsiteX2" fmla="*/ 1012293 w 1344640"/>
                  <a:gd name="connsiteY2" fmla="*/ 0 h 1163272"/>
                  <a:gd name="connsiteX3" fmla="*/ 1344640 w 1344640"/>
                  <a:gd name="connsiteY3" fmla="*/ 581636 h 1163272"/>
                  <a:gd name="connsiteX4" fmla="*/ 1012293 w 1344640"/>
                  <a:gd name="connsiteY4" fmla="*/ 1163272 h 1163272"/>
                  <a:gd name="connsiteX5" fmla="*/ 332347 w 1344640"/>
                  <a:gd name="connsiteY5" fmla="*/ 1163272 h 1163272"/>
                  <a:gd name="connsiteX6" fmla="*/ 0 w 1344640"/>
                  <a:gd name="connsiteY6" fmla="*/ 581636 h 116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640" h="1163272">
                    <a:moveTo>
                      <a:pt x="0" y="581636"/>
                    </a:moveTo>
                    <a:lnTo>
                      <a:pt x="332347" y="0"/>
                    </a:lnTo>
                    <a:lnTo>
                      <a:pt x="1012293" y="0"/>
                    </a:lnTo>
                    <a:lnTo>
                      <a:pt x="1344640" y="581636"/>
                    </a:lnTo>
                    <a:lnTo>
                      <a:pt x="1012293" y="1163272"/>
                    </a:lnTo>
                    <a:lnTo>
                      <a:pt x="332347" y="1163272"/>
                    </a:lnTo>
                    <a:lnTo>
                      <a:pt x="0" y="581636"/>
                    </a:lnTo>
                    <a:close/>
                  </a:path>
                </a:pathLst>
              </a:custGeom>
              <a:gradFill flip="none" rotWithShape="1">
                <a:gsLst>
                  <a:gs pos="0">
                    <a:srgbClr val="94C120"/>
                  </a:gs>
                  <a:gs pos="97000">
                    <a:schemeClr val="accent6">
                      <a:lumMod val="70000"/>
                    </a:schemeClr>
                  </a:gs>
                </a:gsLst>
                <a:path path="circle">
                  <a:fillToRect l="50000" t="50000" r="50000" b="50000"/>
                </a:path>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52000" tIns="0" rIns="252000" bIns="0" numCol="1" spcCol="1270" anchor="ctr" anchorCtr="0">
                <a:noAutofit/>
              </a:bodyPr>
              <a:lstStyle/>
              <a:p>
                <a:pPr lvl="0" algn="ctr" defTabSz="1244600">
                  <a:lnSpc>
                    <a:spcPct val="90000"/>
                  </a:lnSpc>
                  <a:spcBef>
                    <a:spcPct val="0"/>
                  </a:spcBef>
                  <a:spcAft>
                    <a:spcPct val="35000"/>
                  </a:spcAft>
                </a:pPr>
                <a:r>
                  <a:rPr lang="en-GB" sz="1050" b="1" dirty="0">
                    <a:effectLst>
                      <a:outerShdw blurRad="38100" dist="38100" dir="2700000" algn="tl">
                        <a:srgbClr val="000000">
                          <a:alpha val="43137"/>
                        </a:srgbClr>
                      </a:outerShdw>
                    </a:effectLst>
                  </a:rPr>
                  <a:t>STRENGTHS</a:t>
                </a:r>
                <a:br>
                  <a:rPr lang="en-GB" sz="1050" b="1" dirty="0">
                    <a:effectLst>
                      <a:outerShdw blurRad="38100" dist="38100" dir="2700000" algn="tl">
                        <a:srgbClr val="000000">
                          <a:alpha val="43137"/>
                        </a:srgbClr>
                      </a:outerShdw>
                    </a:effectLst>
                  </a:rPr>
                </a:br>
                <a:r>
                  <a:rPr lang="en-GB" sz="1050" b="1" dirty="0">
                    <a:effectLst>
                      <a:outerShdw blurRad="38100" dist="38100" dir="2700000" algn="tl">
                        <a:srgbClr val="000000">
                          <a:alpha val="43137"/>
                        </a:srgbClr>
                      </a:outerShdw>
                    </a:effectLst>
                  </a:rPr>
                  <a:t>BASED PRACTICE</a:t>
                </a:r>
              </a:p>
            </p:txBody>
          </p:sp>
          <p:sp>
            <p:nvSpPr>
              <p:cNvPr id="10" name="Freeform: Shape 9">
                <a:extLst>
                  <a:ext uri="{FF2B5EF4-FFF2-40B4-BE49-F238E27FC236}">
                    <a16:creationId xmlns:a16="http://schemas.microsoft.com/office/drawing/2014/main" id="{82183AC4-FE81-1CF3-F783-6E6A4EE9D0CD}"/>
                  </a:ext>
                </a:extLst>
              </p:cNvPr>
              <p:cNvSpPr/>
              <p:nvPr/>
            </p:nvSpPr>
            <p:spPr>
              <a:xfrm rot="16200000">
                <a:off x="4403284" y="1366644"/>
                <a:ext cx="1080000" cy="1144430"/>
              </a:xfrm>
              <a:custGeom>
                <a:avLst/>
                <a:gdLst>
                  <a:gd name="connsiteX0" fmla="*/ 0 w 1344640"/>
                  <a:gd name="connsiteY0" fmla="*/ 581636 h 1163272"/>
                  <a:gd name="connsiteX1" fmla="*/ 332347 w 1344640"/>
                  <a:gd name="connsiteY1" fmla="*/ 0 h 1163272"/>
                  <a:gd name="connsiteX2" fmla="*/ 1012293 w 1344640"/>
                  <a:gd name="connsiteY2" fmla="*/ 0 h 1163272"/>
                  <a:gd name="connsiteX3" fmla="*/ 1344640 w 1344640"/>
                  <a:gd name="connsiteY3" fmla="*/ 581636 h 1163272"/>
                  <a:gd name="connsiteX4" fmla="*/ 1012293 w 1344640"/>
                  <a:gd name="connsiteY4" fmla="*/ 1163272 h 1163272"/>
                  <a:gd name="connsiteX5" fmla="*/ 332347 w 1344640"/>
                  <a:gd name="connsiteY5" fmla="*/ 1163272 h 1163272"/>
                  <a:gd name="connsiteX6" fmla="*/ 0 w 1344640"/>
                  <a:gd name="connsiteY6" fmla="*/ 581636 h 116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640" h="1163272">
                    <a:moveTo>
                      <a:pt x="0" y="581636"/>
                    </a:moveTo>
                    <a:lnTo>
                      <a:pt x="332347" y="0"/>
                    </a:lnTo>
                    <a:lnTo>
                      <a:pt x="1012293" y="0"/>
                    </a:lnTo>
                    <a:lnTo>
                      <a:pt x="1344640" y="581636"/>
                    </a:lnTo>
                    <a:lnTo>
                      <a:pt x="1012293" y="1163272"/>
                    </a:lnTo>
                    <a:lnTo>
                      <a:pt x="332347" y="1163272"/>
                    </a:lnTo>
                    <a:lnTo>
                      <a:pt x="0" y="581636"/>
                    </a:lnTo>
                    <a:close/>
                  </a:path>
                </a:pathLst>
              </a:custGeom>
              <a:gradFill flip="none" rotWithShape="1">
                <a:gsLst>
                  <a:gs pos="0">
                    <a:srgbClr val="94C120"/>
                  </a:gs>
                  <a:gs pos="97000">
                    <a:srgbClr val="4E5A5C"/>
                  </a:gs>
                </a:gsLst>
                <a:path path="circle">
                  <a:fillToRect l="50000" t="50000" r="50000" b="50000"/>
                </a:path>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52000" tIns="0" rIns="252000" bIns="0" numCol="1" spcCol="1270" anchor="ctr" anchorCtr="0">
                <a:noAutofit/>
              </a:bodyPr>
              <a:lstStyle/>
              <a:p>
                <a:pPr lvl="0" algn="ctr" defTabSz="1244600">
                  <a:lnSpc>
                    <a:spcPct val="90000"/>
                  </a:lnSpc>
                  <a:spcBef>
                    <a:spcPct val="0"/>
                  </a:spcBef>
                  <a:spcAft>
                    <a:spcPct val="35000"/>
                  </a:spcAft>
                </a:pPr>
                <a:r>
                  <a:rPr lang="en-GB" sz="1050" b="1" dirty="0">
                    <a:effectLst>
                      <a:outerShdw blurRad="38100" dist="38100" dir="2700000" algn="tl">
                        <a:srgbClr val="000000">
                          <a:alpha val="43137"/>
                        </a:srgbClr>
                      </a:outerShdw>
                    </a:effectLst>
                  </a:rPr>
                  <a:t>RELATIONSHIP BASED PRACTICE</a:t>
                </a:r>
              </a:p>
            </p:txBody>
          </p:sp>
          <p:sp>
            <p:nvSpPr>
              <p:cNvPr id="11" name="Freeform: Shape 10">
                <a:extLst>
                  <a:ext uri="{FF2B5EF4-FFF2-40B4-BE49-F238E27FC236}">
                    <a16:creationId xmlns:a16="http://schemas.microsoft.com/office/drawing/2014/main" id="{2E82A7F9-8C9B-303E-E889-6C70A454EB5F}"/>
                  </a:ext>
                </a:extLst>
              </p:cNvPr>
              <p:cNvSpPr/>
              <p:nvPr/>
            </p:nvSpPr>
            <p:spPr>
              <a:xfrm rot="16200000">
                <a:off x="4403284" y="2604231"/>
                <a:ext cx="1080000" cy="1144430"/>
              </a:xfrm>
              <a:custGeom>
                <a:avLst/>
                <a:gdLst>
                  <a:gd name="connsiteX0" fmla="*/ 0 w 1344640"/>
                  <a:gd name="connsiteY0" fmla="*/ 581636 h 1163272"/>
                  <a:gd name="connsiteX1" fmla="*/ 332347 w 1344640"/>
                  <a:gd name="connsiteY1" fmla="*/ 0 h 1163272"/>
                  <a:gd name="connsiteX2" fmla="*/ 1012293 w 1344640"/>
                  <a:gd name="connsiteY2" fmla="*/ 0 h 1163272"/>
                  <a:gd name="connsiteX3" fmla="*/ 1344640 w 1344640"/>
                  <a:gd name="connsiteY3" fmla="*/ 581636 h 1163272"/>
                  <a:gd name="connsiteX4" fmla="*/ 1012293 w 1344640"/>
                  <a:gd name="connsiteY4" fmla="*/ 1163272 h 1163272"/>
                  <a:gd name="connsiteX5" fmla="*/ 332347 w 1344640"/>
                  <a:gd name="connsiteY5" fmla="*/ 1163272 h 1163272"/>
                  <a:gd name="connsiteX6" fmla="*/ 0 w 1344640"/>
                  <a:gd name="connsiteY6" fmla="*/ 581636 h 116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640" h="1163272">
                    <a:moveTo>
                      <a:pt x="0" y="581636"/>
                    </a:moveTo>
                    <a:lnTo>
                      <a:pt x="332347" y="0"/>
                    </a:lnTo>
                    <a:lnTo>
                      <a:pt x="1012293" y="0"/>
                    </a:lnTo>
                    <a:lnTo>
                      <a:pt x="1344640" y="581636"/>
                    </a:lnTo>
                    <a:lnTo>
                      <a:pt x="1012293" y="1163272"/>
                    </a:lnTo>
                    <a:lnTo>
                      <a:pt x="332347" y="1163272"/>
                    </a:lnTo>
                    <a:lnTo>
                      <a:pt x="0" y="581636"/>
                    </a:lnTo>
                    <a:close/>
                  </a:path>
                </a:pathLst>
              </a:custGeom>
              <a:gradFill flip="none" rotWithShape="1">
                <a:gsLst>
                  <a:gs pos="0">
                    <a:srgbClr val="94C120"/>
                  </a:gs>
                  <a:gs pos="97000">
                    <a:schemeClr val="accent6">
                      <a:lumMod val="70000"/>
                    </a:schemeClr>
                  </a:gs>
                </a:gsLst>
                <a:path path="circle">
                  <a:fillToRect l="50000" t="50000" r="50000" b="50000"/>
                </a:path>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52000" tIns="0" rIns="252000" bIns="0" numCol="1" spcCol="1270" anchor="ctr" anchorCtr="0">
                <a:noAutofit/>
              </a:bodyPr>
              <a:lstStyle/>
              <a:p>
                <a:pPr marL="0" lvl="0" indent="0" algn="ctr" defTabSz="1244600">
                  <a:lnSpc>
                    <a:spcPct val="90000"/>
                  </a:lnSpc>
                  <a:spcBef>
                    <a:spcPct val="0"/>
                  </a:spcBef>
                  <a:spcAft>
                    <a:spcPct val="35000"/>
                  </a:spcAft>
                  <a:buNone/>
                </a:pPr>
                <a:r>
                  <a:rPr lang="en-GB" sz="1050" b="1" kern="1200" dirty="0">
                    <a:effectLst>
                      <a:outerShdw blurRad="38100" dist="38100" dir="2700000" algn="tl">
                        <a:srgbClr val="000000">
                          <a:alpha val="43137"/>
                        </a:srgbClr>
                      </a:outerShdw>
                    </a:effectLst>
                  </a:rPr>
                  <a:t>TRAUMA INFORMED PRACTICE</a:t>
                </a:r>
              </a:p>
            </p:txBody>
          </p:sp>
        </p:grpSp>
        <p:sp>
          <p:nvSpPr>
            <p:cNvPr id="7" name="Right Brace 6">
              <a:extLst>
                <a:ext uri="{FF2B5EF4-FFF2-40B4-BE49-F238E27FC236}">
                  <a16:creationId xmlns:a16="http://schemas.microsoft.com/office/drawing/2014/main" id="{A8447E94-ACB7-D90D-C534-69B1B6103404}"/>
                </a:ext>
              </a:extLst>
            </p:cNvPr>
            <p:cNvSpPr/>
            <p:nvPr/>
          </p:nvSpPr>
          <p:spPr>
            <a:xfrm>
              <a:off x="6746032" y="2195721"/>
              <a:ext cx="774035" cy="2466553"/>
            </a:xfrm>
            <a:prstGeom prst="rightBrace">
              <a:avLst>
                <a:gd name="adj1" fmla="val 37137"/>
                <a:gd name="adj2" fmla="val 50000"/>
              </a:avLst>
            </a:prstGeom>
            <a:noFill/>
            <a:ln w="25400" cap="sq">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Right Brace 7">
              <a:extLst>
                <a:ext uri="{FF2B5EF4-FFF2-40B4-BE49-F238E27FC236}">
                  <a16:creationId xmlns:a16="http://schemas.microsoft.com/office/drawing/2014/main" id="{121EFE1A-F9C4-1C7C-AD22-DD046798DE39}"/>
                </a:ext>
              </a:extLst>
            </p:cNvPr>
            <p:cNvSpPr/>
            <p:nvPr/>
          </p:nvSpPr>
          <p:spPr>
            <a:xfrm flipH="1">
              <a:off x="4294829" y="2195721"/>
              <a:ext cx="774035" cy="2466553"/>
            </a:xfrm>
            <a:prstGeom prst="rightBrace">
              <a:avLst>
                <a:gd name="adj1" fmla="val 37137"/>
                <a:gd name="adj2" fmla="val 50000"/>
              </a:avLst>
            </a:prstGeom>
            <a:noFill/>
            <a:ln w="25400" cap="sq">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pic>
        <p:nvPicPr>
          <p:cNvPr id="25" name="Picture 24">
            <a:extLst>
              <a:ext uri="{FF2B5EF4-FFF2-40B4-BE49-F238E27FC236}">
                <a16:creationId xmlns:a16="http://schemas.microsoft.com/office/drawing/2014/main" id="{EE9FCA7F-5968-86BF-FA81-D2555AFE5F5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3523" y="2004350"/>
            <a:ext cx="3355409" cy="3355409"/>
          </a:xfrm>
          <a:prstGeom prst="rect">
            <a:avLst/>
          </a:prstGeom>
        </p:spPr>
      </p:pic>
    </p:spTree>
    <p:extLst>
      <p:ext uri="{BB962C8B-B14F-4D97-AF65-F5344CB8AC3E}">
        <p14:creationId xmlns:p14="http://schemas.microsoft.com/office/powerpoint/2010/main" val="3175937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D0C9-EF3B-E60D-453E-6EC45CD95F61}"/>
              </a:ext>
            </a:extLst>
          </p:cNvPr>
          <p:cNvSpPr>
            <a:spLocks noGrp="1"/>
          </p:cNvSpPr>
          <p:nvPr>
            <p:ph type="title"/>
          </p:nvPr>
        </p:nvSpPr>
        <p:spPr/>
        <p:txBody>
          <a:bodyPr/>
          <a:lstStyle/>
          <a:p>
            <a:r>
              <a:rPr lang="en-GB" dirty="0"/>
              <a:t>Component parts of the </a:t>
            </a:r>
            <a:r>
              <a:rPr lang="en-GB" dirty="0" err="1"/>
              <a:t>STaR</a:t>
            </a:r>
            <a:r>
              <a:rPr lang="en-GB" dirty="0"/>
              <a:t> Practice Model</a:t>
            </a:r>
          </a:p>
        </p:txBody>
      </p:sp>
      <p:grpSp>
        <p:nvGrpSpPr>
          <p:cNvPr id="4" name="Group 3">
            <a:extLst>
              <a:ext uri="{FF2B5EF4-FFF2-40B4-BE49-F238E27FC236}">
                <a16:creationId xmlns:a16="http://schemas.microsoft.com/office/drawing/2014/main" id="{C8B24435-9208-A97B-BFEB-C55EE6437ED5}"/>
              </a:ext>
            </a:extLst>
          </p:cNvPr>
          <p:cNvGrpSpPr/>
          <p:nvPr/>
        </p:nvGrpSpPr>
        <p:grpSpPr>
          <a:xfrm>
            <a:off x="1333339" y="1622905"/>
            <a:ext cx="9525322" cy="3864655"/>
            <a:chOff x="2782907" y="1635212"/>
            <a:chExt cx="6616070" cy="2773476"/>
          </a:xfrm>
        </p:grpSpPr>
        <p:cxnSp>
          <p:nvCxnSpPr>
            <p:cNvPr id="5" name="Straight Connector 4">
              <a:extLst>
                <a:ext uri="{FF2B5EF4-FFF2-40B4-BE49-F238E27FC236}">
                  <a16:creationId xmlns:a16="http://schemas.microsoft.com/office/drawing/2014/main" id="{40523416-877E-1B49-A4C7-0351AECEA73C}"/>
                </a:ext>
              </a:extLst>
            </p:cNvPr>
            <p:cNvCxnSpPr>
              <a:cxnSpLocks/>
              <a:stCxn id="6" idx="2"/>
              <a:endCxn id="15" idx="0"/>
            </p:cNvCxnSpPr>
            <p:nvPr/>
          </p:nvCxnSpPr>
          <p:spPr>
            <a:xfrm>
              <a:off x="5236439" y="2464904"/>
              <a:ext cx="0" cy="251326"/>
            </a:xfrm>
            <a:prstGeom prst="lin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0EAA0232-7EF3-B87B-D80D-0759BE445562}"/>
                </a:ext>
              </a:extLst>
            </p:cNvPr>
            <p:cNvSpPr/>
            <p:nvPr/>
          </p:nvSpPr>
          <p:spPr>
            <a:xfrm>
              <a:off x="4480439" y="1635212"/>
              <a:ext cx="1512000" cy="829692"/>
            </a:xfrm>
            <a:prstGeom prst="roundRect">
              <a:avLst>
                <a:gd name="adj" fmla="val 31146"/>
              </a:avLst>
            </a:prstGeom>
            <a:gradFill>
              <a:gsLst>
                <a:gs pos="0">
                  <a:srgbClr val="94C120"/>
                </a:gs>
                <a:gs pos="97000">
                  <a:srgbClr val="4E5A5C"/>
                </a:gs>
              </a:gsLst>
              <a:path path="circle">
                <a:fillToRect l="50000" t="50000" r="50000" b="5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defTabSz="1244600">
                <a:lnSpc>
                  <a:spcPct val="90000"/>
                </a:lnSpc>
                <a:spcBef>
                  <a:spcPct val="0"/>
                </a:spcBef>
                <a:spcAft>
                  <a:spcPct val="35000"/>
                </a:spcAft>
              </a:pPr>
              <a:r>
                <a:rPr lang="en-GB" sz="1600" b="1" dirty="0">
                  <a:effectLst>
                    <a:outerShdw blurRad="38100" dist="38100" dir="2700000" algn="tl">
                      <a:srgbClr val="000000">
                        <a:alpha val="43137"/>
                      </a:srgbClr>
                    </a:outerShdw>
                  </a:effectLst>
                  <a:latin typeface="Aptos" panose="020B0004020202020204" pitchFamily="34" charset="0"/>
                </a:rPr>
                <a:t>STRENGTHS</a:t>
              </a:r>
              <a:br>
                <a:rPr lang="en-GB" sz="1600" b="1" dirty="0">
                  <a:effectLst>
                    <a:outerShdw blurRad="38100" dist="38100" dir="2700000" algn="tl">
                      <a:srgbClr val="000000">
                        <a:alpha val="43137"/>
                      </a:srgbClr>
                    </a:outerShdw>
                  </a:effectLst>
                  <a:latin typeface="Aptos" panose="020B0004020202020204" pitchFamily="34" charset="0"/>
                </a:rPr>
              </a:br>
              <a:r>
                <a:rPr lang="en-GB" sz="1600" b="1" dirty="0">
                  <a:effectLst>
                    <a:outerShdw blurRad="38100" dist="38100" dir="2700000" algn="tl">
                      <a:srgbClr val="000000">
                        <a:alpha val="43137"/>
                      </a:srgbClr>
                    </a:outerShdw>
                  </a:effectLst>
                  <a:latin typeface="Aptos" panose="020B0004020202020204" pitchFamily="34" charset="0"/>
                </a:rPr>
                <a:t>BASED PRACTICE</a:t>
              </a:r>
            </a:p>
          </p:txBody>
        </p:sp>
        <p:cxnSp>
          <p:nvCxnSpPr>
            <p:cNvPr id="7" name="Straight Connector 6">
              <a:extLst>
                <a:ext uri="{FF2B5EF4-FFF2-40B4-BE49-F238E27FC236}">
                  <a16:creationId xmlns:a16="http://schemas.microsoft.com/office/drawing/2014/main" id="{08E54715-24CB-323E-5385-8C63A614F9FF}"/>
                </a:ext>
              </a:extLst>
            </p:cNvPr>
            <p:cNvCxnSpPr>
              <a:cxnSpLocks/>
              <a:stCxn id="8" idx="2"/>
              <a:endCxn id="16" idx="0"/>
            </p:cNvCxnSpPr>
            <p:nvPr/>
          </p:nvCxnSpPr>
          <p:spPr>
            <a:xfrm>
              <a:off x="3538907" y="2464904"/>
              <a:ext cx="2787" cy="252527"/>
            </a:xfrm>
            <a:prstGeom prst="lin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91C03CB7-73E7-980F-6E41-E70FB4161E52}"/>
                </a:ext>
              </a:extLst>
            </p:cNvPr>
            <p:cNvSpPr/>
            <p:nvPr/>
          </p:nvSpPr>
          <p:spPr>
            <a:xfrm>
              <a:off x="2782907" y="1635212"/>
              <a:ext cx="1512000" cy="829692"/>
            </a:xfrm>
            <a:prstGeom prst="roundRect">
              <a:avLst>
                <a:gd name="adj" fmla="val 27952"/>
              </a:avLst>
            </a:prstGeom>
            <a:gradFill>
              <a:gsLst>
                <a:gs pos="0">
                  <a:srgbClr val="FFC000"/>
                </a:gs>
                <a:gs pos="100000">
                  <a:srgbClr val="DAA600"/>
                </a:gs>
              </a:gsLst>
              <a:path path="circle">
                <a:fillToRect l="50000" t="50000" r="50000" b="5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44500">
                <a:lnSpc>
                  <a:spcPct val="90000"/>
                </a:lnSpc>
                <a:spcBef>
                  <a:spcPct val="0"/>
                </a:spcBef>
                <a:spcAft>
                  <a:spcPct val="35000"/>
                </a:spcAft>
              </a:pPr>
              <a:r>
                <a:rPr lang="en-GB" sz="2000" b="1" dirty="0" err="1">
                  <a:solidFill>
                    <a:schemeClr val="bg1"/>
                  </a:solidFill>
                  <a:effectLst>
                    <a:outerShdw blurRad="38100" dist="38100" dir="2700000" algn="tl">
                      <a:srgbClr val="000000">
                        <a:alpha val="43137"/>
                      </a:srgbClr>
                    </a:outerShdw>
                  </a:effectLst>
                  <a:latin typeface="Aptos" panose="020B0004020202020204" pitchFamily="34" charset="0"/>
                </a:rPr>
                <a:t>STaR</a:t>
              </a:r>
              <a:r>
                <a:rPr lang="en-GB" sz="2000" b="1" dirty="0">
                  <a:solidFill>
                    <a:schemeClr val="bg1"/>
                  </a:solidFill>
                  <a:effectLst>
                    <a:outerShdw blurRad="38100" dist="38100" dir="2700000" algn="tl">
                      <a:srgbClr val="000000">
                        <a:alpha val="43137"/>
                      </a:srgbClr>
                    </a:outerShdw>
                  </a:effectLst>
                  <a:latin typeface="Aptos" panose="020B0004020202020204" pitchFamily="34" charset="0"/>
                </a:rPr>
                <a:t> model</a:t>
              </a:r>
              <a:endParaRPr lang="en-GB" sz="2000" dirty="0">
                <a:solidFill>
                  <a:schemeClr val="bg1"/>
                </a:solidFill>
                <a:effectLst>
                  <a:outerShdw blurRad="38100" dist="38100" dir="2700000" algn="tl">
                    <a:srgbClr val="000000">
                      <a:alpha val="43137"/>
                    </a:srgbClr>
                  </a:outerShdw>
                </a:effectLst>
                <a:latin typeface="Aptos" panose="020B0004020202020204" pitchFamily="34" charset="0"/>
              </a:endParaRPr>
            </a:p>
          </p:txBody>
        </p:sp>
        <p:cxnSp>
          <p:nvCxnSpPr>
            <p:cNvPr id="9" name="Straight Connector 8">
              <a:extLst>
                <a:ext uri="{FF2B5EF4-FFF2-40B4-BE49-F238E27FC236}">
                  <a16:creationId xmlns:a16="http://schemas.microsoft.com/office/drawing/2014/main" id="{2B8533DE-4EF4-C1EC-CCF6-38A6C4A2063C}"/>
                </a:ext>
              </a:extLst>
            </p:cNvPr>
            <p:cNvCxnSpPr>
              <a:cxnSpLocks/>
              <a:stCxn id="10" idx="2"/>
              <a:endCxn id="14" idx="0"/>
            </p:cNvCxnSpPr>
            <p:nvPr/>
          </p:nvCxnSpPr>
          <p:spPr>
            <a:xfrm>
              <a:off x="6931184" y="2464904"/>
              <a:ext cx="1316" cy="244929"/>
            </a:xfrm>
            <a:prstGeom prst="lin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E381616-6E72-4974-13DC-DD2A8E997C4F}"/>
                </a:ext>
              </a:extLst>
            </p:cNvPr>
            <p:cNvSpPr/>
            <p:nvPr/>
          </p:nvSpPr>
          <p:spPr>
            <a:xfrm>
              <a:off x="6175184" y="1635212"/>
              <a:ext cx="1512000" cy="829692"/>
            </a:xfrm>
            <a:prstGeom prst="roundRect">
              <a:avLst>
                <a:gd name="adj" fmla="val 30833"/>
              </a:avLst>
            </a:prstGeom>
            <a:gradFill>
              <a:gsLst>
                <a:gs pos="0">
                  <a:srgbClr val="94C120"/>
                </a:gs>
                <a:gs pos="97000">
                  <a:srgbClr val="4E5A5C"/>
                </a:gs>
              </a:gsLst>
              <a:path path="circle">
                <a:fillToRect l="50000" t="50000" r="50000" b="5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defTabSz="1244600">
                <a:lnSpc>
                  <a:spcPct val="90000"/>
                </a:lnSpc>
                <a:spcBef>
                  <a:spcPct val="0"/>
                </a:spcBef>
                <a:spcAft>
                  <a:spcPct val="35000"/>
                </a:spcAft>
              </a:pPr>
              <a:r>
                <a:rPr lang="en-GB" sz="1600" b="1" dirty="0">
                  <a:effectLst>
                    <a:outerShdw blurRad="38100" dist="38100" dir="2700000" algn="tl">
                      <a:srgbClr val="000000">
                        <a:alpha val="43137"/>
                      </a:srgbClr>
                    </a:outerShdw>
                  </a:effectLst>
                  <a:latin typeface="Aptos" panose="020B0004020202020204" pitchFamily="34" charset="0"/>
                </a:rPr>
                <a:t>TRAUMA INFORMED PRACTICE</a:t>
              </a:r>
            </a:p>
          </p:txBody>
        </p:sp>
        <p:cxnSp>
          <p:nvCxnSpPr>
            <p:cNvPr id="11" name="Straight Connector 10">
              <a:extLst>
                <a:ext uri="{FF2B5EF4-FFF2-40B4-BE49-F238E27FC236}">
                  <a16:creationId xmlns:a16="http://schemas.microsoft.com/office/drawing/2014/main" id="{9FFA0C51-2291-A0D7-2C20-A9A3E1E724EE}"/>
                </a:ext>
              </a:extLst>
            </p:cNvPr>
            <p:cNvCxnSpPr>
              <a:cxnSpLocks/>
              <a:stCxn id="12" idx="2"/>
              <a:endCxn id="13" idx="0"/>
            </p:cNvCxnSpPr>
            <p:nvPr/>
          </p:nvCxnSpPr>
          <p:spPr>
            <a:xfrm flipH="1">
              <a:off x="8639054" y="2464904"/>
              <a:ext cx="3923" cy="244931"/>
            </a:xfrm>
            <a:prstGeom prst="lin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4377CD8-907E-592F-1A72-E92CD9C21F04}"/>
                </a:ext>
              </a:extLst>
            </p:cNvPr>
            <p:cNvSpPr/>
            <p:nvPr/>
          </p:nvSpPr>
          <p:spPr>
            <a:xfrm>
              <a:off x="7886977" y="1635212"/>
              <a:ext cx="1512000" cy="829692"/>
            </a:xfrm>
            <a:prstGeom prst="roundRect">
              <a:avLst>
                <a:gd name="adj" fmla="val 34028"/>
              </a:avLst>
            </a:prstGeom>
            <a:gradFill>
              <a:gsLst>
                <a:gs pos="0">
                  <a:srgbClr val="94C120"/>
                </a:gs>
                <a:gs pos="97000">
                  <a:srgbClr val="4E5A5C"/>
                </a:gs>
              </a:gsLst>
              <a:path path="circle">
                <a:fillToRect l="50000" t="50000" r="50000" b="5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defTabSz="1244600">
                <a:lnSpc>
                  <a:spcPct val="90000"/>
                </a:lnSpc>
                <a:spcBef>
                  <a:spcPct val="0"/>
                </a:spcBef>
                <a:spcAft>
                  <a:spcPct val="35000"/>
                </a:spcAft>
              </a:pPr>
              <a:r>
                <a:rPr lang="en-GB" sz="1600" b="1" dirty="0">
                  <a:effectLst>
                    <a:outerShdw blurRad="38100" dist="38100" dir="2700000" algn="tl">
                      <a:srgbClr val="000000">
                        <a:alpha val="43137"/>
                      </a:srgbClr>
                    </a:outerShdw>
                  </a:effectLst>
                  <a:latin typeface="Aptos" panose="020B0004020202020204" pitchFamily="34" charset="0"/>
                </a:rPr>
                <a:t>RELATIONSHIP BASED PRACTICE</a:t>
              </a:r>
            </a:p>
          </p:txBody>
        </p:sp>
        <p:sp>
          <p:nvSpPr>
            <p:cNvPr id="13" name="Rectangle: Rounded Corners 12">
              <a:extLst>
                <a:ext uri="{FF2B5EF4-FFF2-40B4-BE49-F238E27FC236}">
                  <a16:creationId xmlns:a16="http://schemas.microsoft.com/office/drawing/2014/main" id="{F51E917C-51DD-8010-C4AD-0E3BD26244D0}"/>
                </a:ext>
              </a:extLst>
            </p:cNvPr>
            <p:cNvSpPr/>
            <p:nvPr/>
          </p:nvSpPr>
          <p:spPr>
            <a:xfrm>
              <a:off x="7883054" y="2709835"/>
              <a:ext cx="1512000" cy="1691257"/>
            </a:xfrm>
            <a:prstGeom prst="roundRect">
              <a:avLst>
                <a:gd name="adj" fmla="val 0"/>
              </a:avLst>
            </a:prstGeom>
            <a:gradFill flip="none" rotWithShape="1">
              <a:gsLst>
                <a:gs pos="100000">
                  <a:srgbClr val="2C4F8C"/>
                </a:gs>
                <a:gs pos="0">
                  <a:srgbClr val="3864B3"/>
                </a:gs>
              </a:gsLst>
              <a:path path="circle">
                <a:fillToRect l="50000" t="50000" r="50000" b="50000"/>
              </a:path>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600" dirty="0">
                  <a:effectLst>
                    <a:outerShdw blurRad="38100" dist="38100" dir="2700000" algn="tl">
                      <a:srgbClr val="000000">
                        <a:alpha val="43137"/>
                      </a:srgbClr>
                    </a:outerShdw>
                  </a:effectLst>
                  <a:latin typeface="Aptos" panose="020B0004020202020204" pitchFamily="34" charset="0"/>
                </a:rPr>
                <a:t>Developing and nurturing trustful, respectful relationships by preparing, investing the time and be curious (using a range of tools) </a:t>
              </a:r>
              <a:endParaRPr lang="en-GB" sz="1600" dirty="0">
                <a:solidFill>
                  <a:schemeClr val="bg1"/>
                </a:solidFill>
                <a:effectLst>
                  <a:outerShdw blurRad="38100" dist="38100" dir="2700000" algn="tl">
                    <a:srgbClr val="000000">
                      <a:alpha val="43137"/>
                    </a:srgbClr>
                  </a:outerShdw>
                </a:effectLst>
                <a:latin typeface="Aptos" panose="020B0004020202020204" pitchFamily="34" charset="0"/>
              </a:endParaRPr>
            </a:p>
          </p:txBody>
        </p:sp>
        <p:sp>
          <p:nvSpPr>
            <p:cNvPr id="14" name="Rectangle: Rounded Corners 13">
              <a:extLst>
                <a:ext uri="{FF2B5EF4-FFF2-40B4-BE49-F238E27FC236}">
                  <a16:creationId xmlns:a16="http://schemas.microsoft.com/office/drawing/2014/main" id="{BB5342EF-2AD0-9EEC-218C-C68BBEABB8E8}"/>
                </a:ext>
              </a:extLst>
            </p:cNvPr>
            <p:cNvSpPr/>
            <p:nvPr/>
          </p:nvSpPr>
          <p:spPr>
            <a:xfrm>
              <a:off x="6176500" y="2709833"/>
              <a:ext cx="1512000" cy="1691257"/>
            </a:xfrm>
            <a:prstGeom prst="roundRect">
              <a:avLst>
                <a:gd name="adj" fmla="val 0"/>
              </a:avLst>
            </a:prstGeom>
            <a:gradFill flip="none" rotWithShape="1">
              <a:gsLst>
                <a:gs pos="100000">
                  <a:srgbClr val="2C4F8C"/>
                </a:gs>
                <a:gs pos="0">
                  <a:srgbClr val="3864B3"/>
                </a:gs>
              </a:gsLst>
              <a:path path="circle">
                <a:fillToRect l="50000" t="50000" r="50000" b="50000"/>
              </a:path>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600" dirty="0">
                  <a:effectLst>
                    <a:outerShdw blurRad="38100" dist="38100" dir="2700000" algn="tl">
                      <a:srgbClr val="000000">
                        <a:alpha val="43137"/>
                      </a:srgbClr>
                    </a:outerShdw>
                  </a:effectLst>
                  <a:latin typeface="Aptos" panose="020B0004020202020204" pitchFamily="34" charset="0"/>
                </a:rPr>
                <a:t>Understanding and respond to past and present trauma and how this affects us in the way we think, we behave and live our lives </a:t>
              </a:r>
            </a:p>
          </p:txBody>
        </p:sp>
        <p:sp>
          <p:nvSpPr>
            <p:cNvPr id="15" name="Rectangle: Rounded Corners 14">
              <a:extLst>
                <a:ext uri="{FF2B5EF4-FFF2-40B4-BE49-F238E27FC236}">
                  <a16:creationId xmlns:a16="http://schemas.microsoft.com/office/drawing/2014/main" id="{B36EEB3F-8F95-E862-736E-833FFE3CC99A}"/>
                </a:ext>
              </a:extLst>
            </p:cNvPr>
            <p:cNvSpPr/>
            <p:nvPr/>
          </p:nvSpPr>
          <p:spPr>
            <a:xfrm>
              <a:off x="4480439" y="2716230"/>
              <a:ext cx="1512000" cy="1691257"/>
            </a:xfrm>
            <a:prstGeom prst="roundRect">
              <a:avLst>
                <a:gd name="adj" fmla="val 0"/>
              </a:avLst>
            </a:prstGeom>
            <a:gradFill flip="none" rotWithShape="1">
              <a:gsLst>
                <a:gs pos="100000">
                  <a:srgbClr val="2C4F8C"/>
                </a:gs>
                <a:gs pos="0">
                  <a:srgbClr val="3864B3"/>
                </a:gs>
              </a:gsLst>
              <a:path path="circle">
                <a:fillToRect l="50000" t="50000" r="50000" b="50000"/>
              </a:path>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600" dirty="0">
                  <a:effectLst>
                    <a:outerShdw blurRad="38100" dist="38100" dir="2700000" algn="tl">
                      <a:srgbClr val="000000">
                        <a:alpha val="43137"/>
                      </a:srgbClr>
                    </a:outerShdw>
                  </a:effectLst>
                  <a:latin typeface="Aptos" panose="020B0004020202020204" pitchFamily="34" charset="0"/>
                </a:rPr>
                <a:t>Understanding individuals &amp; families’ strengths, what works well, and celebrating successes. Families are experts in their own lives – finding solutions together </a:t>
              </a:r>
            </a:p>
          </p:txBody>
        </p:sp>
        <p:sp>
          <p:nvSpPr>
            <p:cNvPr id="16" name="Rectangle: Rounded Corners 15">
              <a:extLst>
                <a:ext uri="{FF2B5EF4-FFF2-40B4-BE49-F238E27FC236}">
                  <a16:creationId xmlns:a16="http://schemas.microsoft.com/office/drawing/2014/main" id="{655C9A0D-4D7D-EAD6-D594-914A9EC83720}"/>
                </a:ext>
              </a:extLst>
            </p:cNvPr>
            <p:cNvSpPr/>
            <p:nvPr/>
          </p:nvSpPr>
          <p:spPr>
            <a:xfrm>
              <a:off x="2785694" y="2717431"/>
              <a:ext cx="1512000" cy="1691257"/>
            </a:xfrm>
            <a:prstGeom prst="roundRect">
              <a:avLst>
                <a:gd name="adj" fmla="val 0"/>
              </a:avLst>
            </a:prstGeom>
            <a:gradFill flip="none" rotWithShape="1">
              <a:gsLst>
                <a:gs pos="100000">
                  <a:srgbClr val="2C4F8C"/>
                </a:gs>
                <a:gs pos="0">
                  <a:srgbClr val="3864B3"/>
                </a:gs>
              </a:gsLst>
              <a:path path="circle">
                <a:fillToRect l="50000" t="50000" r="50000" b="50000"/>
              </a:path>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noAutofit/>
            </a:bodyPr>
            <a:lstStyle/>
            <a:p>
              <a:pPr algn="ctr"/>
              <a:r>
                <a:rPr lang="en-GB" sz="1600" dirty="0">
                  <a:solidFill>
                    <a:schemeClr val="bg1"/>
                  </a:solidFill>
                  <a:effectLst>
                    <a:outerShdw blurRad="38100" dist="38100" dir="2700000" algn="tl">
                      <a:srgbClr val="000000">
                        <a:alpha val="43137"/>
                      </a:srgbClr>
                    </a:outerShdw>
                  </a:effectLst>
                  <a:latin typeface="Aptos" panose="020B0004020202020204" pitchFamily="34" charset="0"/>
                </a:rPr>
                <a:t>Our practice</a:t>
              </a:r>
              <a:br>
                <a:rPr lang="en-GB" sz="1600" dirty="0">
                  <a:solidFill>
                    <a:schemeClr val="bg1"/>
                  </a:solidFill>
                  <a:effectLst>
                    <a:outerShdw blurRad="38100" dist="38100" dir="2700000" algn="tl">
                      <a:srgbClr val="000000">
                        <a:alpha val="43137"/>
                      </a:srgbClr>
                    </a:outerShdw>
                  </a:effectLst>
                  <a:latin typeface="Aptos" panose="020B0004020202020204" pitchFamily="34" charset="0"/>
                </a:rPr>
              </a:br>
              <a:r>
                <a:rPr lang="en-GB" sz="1600" dirty="0">
                  <a:solidFill>
                    <a:schemeClr val="bg1"/>
                  </a:solidFill>
                  <a:effectLst>
                    <a:outerShdw blurRad="38100" dist="38100" dir="2700000" algn="tl">
                      <a:srgbClr val="000000">
                        <a:alpha val="43137"/>
                      </a:srgbClr>
                    </a:outerShdw>
                  </a:effectLst>
                  <a:latin typeface="Aptos" panose="020B0004020202020204" pitchFamily="34" charset="0"/>
                </a:rPr>
                <a:t>model is</a:t>
              </a:r>
            </a:p>
            <a:p>
              <a:pPr algn="ctr"/>
              <a:endParaRPr lang="en-GB" sz="1600" dirty="0">
                <a:solidFill>
                  <a:schemeClr val="bg1"/>
                </a:solidFill>
                <a:effectLst>
                  <a:outerShdw blurRad="38100" dist="38100" dir="2700000" algn="tl">
                    <a:srgbClr val="000000">
                      <a:alpha val="43137"/>
                    </a:srgbClr>
                  </a:outerShdw>
                </a:effectLst>
                <a:latin typeface="Aptos" panose="020B0004020202020204" pitchFamily="34" charset="0"/>
              </a:endParaRPr>
            </a:p>
            <a:p>
              <a:r>
                <a:rPr lang="en-GB" sz="1600" dirty="0">
                  <a:solidFill>
                    <a:srgbClr val="FFC000"/>
                  </a:solidFill>
                  <a:effectLst>
                    <a:outerShdw blurRad="38100" dist="38100" dir="2700000" algn="tl">
                      <a:srgbClr val="000000">
                        <a:alpha val="43137"/>
                      </a:srgbClr>
                    </a:outerShdw>
                  </a:effectLst>
                  <a:latin typeface="Aptos" panose="020B0004020202020204" pitchFamily="34" charset="0"/>
                </a:rPr>
                <a:t>S</a:t>
              </a:r>
              <a:r>
                <a:rPr lang="en-GB" sz="1600" dirty="0">
                  <a:solidFill>
                    <a:schemeClr val="bg1"/>
                  </a:solidFill>
                  <a:effectLst>
                    <a:outerShdw blurRad="38100" dist="38100" dir="2700000" algn="tl">
                      <a:srgbClr val="000000">
                        <a:alpha val="43137"/>
                      </a:srgbClr>
                    </a:outerShdw>
                  </a:effectLst>
                  <a:latin typeface="Aptos" panose="020B0004020202020204" pitchFamily="34" charset="0"/>
                </a:rPr>
                <a:t>trengths based, </a:t>
              </a:r>
              <a:r>
                <a:rPr lang="en-GB" sz="1600" dirty="0">
                  <a:solidFill>
                    <a:srgbClr val="FFC000"/>
                  </a:solidFill>
                  <a:effectLst>
                    <a:outerShdw blurRad="38100" dist="38100" dir="2700000" algn="tl">
                      <a:srgbClr val="000000">
                        <a:alpha val="43137"/>
                      </a:srgbClr>
                    </a:outerShdw>
                  </a:effectLst>
                  <a:latin typeface="Aptos" panose="020B0004020202020204" pitchFamily="34" charset="0"/>
                </a:rPr>
                <a:t>T</a:t>
              </a:r>
              <a:r>
                <a:rPr lang="en-GB" sz="1600" dirty="0">
                  <a:solidFill>
                    <a:schemeClr val="bg1"/>
                  </a:solidFill>
                  <a:effectLst>
                    <a:outerShdw blurRad="38100" dist="38100" dir="2700000" algn="tl">
                      <a:srgbClr val="000000">
                        <a:alpha val="43137"/>
                      </a:srgbClr>
                    </a:outerShdw>
                  </a:effectLst>
                  <a:latin typeface="Aptos" panose="020B0004020202020204" pitchFamily="34" charset="0"/>
                </a:rPr>
                <a:t>rauma informed</a:t>
              </a:r>
              <a:br>
                <a:rPr lang="en-GB" sz="1600" dirty="0">
                  <a:solidFill>
                    <a:schemeClr val="bg1"/>
                  </a:solidFill>
                  <a:effectLst>
                    <a:outerShdw blurRad="38100" dist="38100" dir="2700000" algn="tl">
                      <a:srgbClr val="000000">
                        <a:alpha val="43137"/>
                      </a:srgbClr>
                    </a:outerShdw>
                  </a:effectLst>
                  <a:latin typeface="Aptos" panose="020B0004020202020204" pitchFamily="34" charset="0"/>
                </a:rPr>
              </a:br>
              <a:r>
                <a:rPr lang="en-GB" sz="1600" dirty="0">
                  <a:solidFill>
                    <a:srgbClr val="FFC000"/>
                  </a:solidFill>
                  <a:effectLst>
                    <a:outerShdw blurRad="38100" dist="38100" dir="2700000" algn="tl">
                      <a:srgbClr val="000000">
                        <a:alpha val="43137"/>
                      </a:srgbClr>
                    </a:outerShdw>
                  </a:effectLst>
                  <a:latin typeface="Aptos" panose="020B0004020202020204" pitchFamily="34" charset="0"/>
                </a:rPr>
                <a:t>a</a:t>
              </a:r>
              <a:r>
                <a:rPr lang="en-GB" sz="1600" dirty="0">
                  <a:solidFill>
                    <a:schemeClr val="bg1"/>
                  </a:solidFill>
                  <a:effectLst>
                    <a:outerShdw blurRad="38100" dist="38100" dir="2700000" algn="tl">
                      <a:srgbClr val="000000">
                        <a:alpha val="43137"/>
                      </a:srgbClr>
                    </a:outerShdw>
                  </a:effectLst>
                  <a:latin typeface="Aptos" panose="020B0004020202020204" pitchFamily="34" charset="0"/>
                </a:rPr>
                <a:t>nd</a:t>
              </a:r>
              <a:br>
                <a:rPr lang="en-GB" sz="1600" dirty="0">
                  <a:solidFill>
                    <a:schemeClr val="bg1"/>
                  </a:solidFill>
                  <a:effectLst>
                    <a:outerShdw blurRad="38100" dist="38100" dir="2700000" algn="tl">
                      <a:srgbClr val="000000">
                        <a:alpha val="43137"/>
                      </a:srgbClr>
                    </a:outerShdw>
                  </a:effectLst>
                  <a:latin typeface="Aptos" panose="020B0004020202020204" pitchFamily="34" charset="0"/>
                </a:rPr>
              </a:br>
              <a:r>
                <a:rPr lang="en-GB" sz="1600" dirty="0">
                  <a:solidFill>
                    <a:srgbClr val="FFC000"/>
                  </a:solidFill>
                  <a:effectLst>
                    <a:outerShdw blurRad="38100" dist="38100" dir="2700000" algn="tl">
                      <a:srgbClr val="000000">
                        <a:alpha val="43137"/>
                      </a:srgbClr>
                    </a:outerShdw>
                  </a:effectLst>
                  <a:latin typeface="Aptos" panose="020B0004020202020204" pitchFamily="34" charset="0"/>
                </a:rPr>
                <a:t>R</a:t>
              </a:r>
              <a:r>
                <a:rPr lang="en-GB" sz="1600" dirty="0">
                  <a:solidFill>
                    <a:schemeClr val="bg1"/>
                  </a:solidFill>
                  <a:effectLst>
                    <a:outerShdw blurRad="38100" dist="38100" dir="2700000" algn="tl">
                      <a:srgbClr val="000000">
                        <a:alpha val="43137"/>
                      </a:srgbClr>
                    </a:outerShdw>
                  </a:effectLst>
                  <a:latin typeface="Aptos" panose="020B0004020202020204" pitchFamily="34" charset="0"/>
                </a:rPr>
                <a:t>elationship based approaches</a:t>
              </a:r>
            </a:p>
          </p:txBody>
        </p:sp>
      </p:grpSp>
    </p:spTree>
    <p:extLst>
      <p:ext uri="{BB962C8B-B14F-4D97-AF65-F5344CB8AC3E}">
        <p14:creationId xmlns:p14="http://schemas.microsoft.com/office/powerpoint/2010/main" val="4236106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E116-FEA4-9CD5-0EFB-4FCF22D721CA}"/>
              </a:ext>
            </a:extLst>
          </p:cNvPr>
          <p:cNvSpPr>
            <a:spLocks noGrp="1"/>
          </p:cNvSpPr>
          <p:nvPr>
            <p:ph type="title"/>
          </p:nvPr>
        </p:nvSpPr>
        <p:spPr/>
        <p:txBody>
          <a:bodyPr/>
          <a:lstStyle/>
          <a:p>
            <a:r>
              <a:rPr lang="en-GB" dirty="0"/>
              <a:t>Component parts of the </a:t>
            </a:r>
            <a:r>
              <a:rPr lang="en-GB" dirty="0" err="1"/>
              <a:t>STaR</a:t>
            </a:r>
            <a:r>
              <a:rPr lang="en-GB" dirty="0"/>
              <a:t> Practice Model</a:t>
            </a:r>
          </a:p>
        </p:txBody>
      </p:sp>
      <p:grpSp>
        <p:nvGrpSpPr>
          <p:cNvPr id="3" name="Group 2">
            <a:extLst>
              <a:ext uri="{FF2B5EF4-FFF2-40B4-BE49-F238E27FC236}">
                <a16:creationId xmlns:a16="http://schemas.microsoft.com/office/drawing/2014/main" id="{17C42EA6-7CE5-2316-CFBE-B8143696262B}"/>
              </a:ext>
            </a:extLst>
          </p:cNvPr>
          <p:cNvGrpSpPr/>
          <p:nvPr/>
        </p:nvGrpSpPr>
        <p:grpSpPr>
          <a:xfrm>
            <a:off x="851237" y="2181725"/>
            <a:ext cx="10489526" cy="3353664"/>
            <a:chOff x="851237" y="1672679"/>
            <a:chExt cx="10489526" cy="3353664"/>
          </a:xfrm>
        </p:grpSpPr>
        <p:cxnSp>
          <p:nvCxnSpPr>
            <p:cNvPr id="7" name="Straight Connector 6">
              <a:extLst>
                <a:ext uri="{FF2B5EF4-FFF2-40B4-BE49-F238E27FC236}">
                  <a16:creationId xmlns:a16="http://schemas.microsoft.com/office/drawing/2014/main" id="{9E935C39-8373-416D-71BD-9830FBA555EE}"/>
                </a:ext>
              </a:extLst>
            </p:cNvPr>
            <p:cNvCxnSpPr>
              <a:cxnSpLocks/>
              <a:stCxn id="8" idx="2"/>
              <a:endCxn id="22" idx="0"/>
            </p:cNvCxnSpPr>
            <p:nvPr/>
          </p:nvCxnSpPr>
          <p:spPr>
            <a:xfrm>
              <a:off x="5192653" y="2757603"/>
              <a:ext cx="0" cy="259480"/>
            </a:xfrm>
            <a:prstGeom prst="lin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80B9C40-904D-68E3-971B-A0085A404690}"/>
                </a:ext>
              </a:extLst>
            </p:cNvPr>
            <p:cNvSpPr/>
            <p:nvPr/>
          </p:nvSpPr>
          <p:spPr>
            <a:xfrm>
              <a:off x="4413088" y="1681226"/>
              <a:ext cx="1559130" cy="1076377"/>
            </a:xfrm>
            <a:prstGeom prst="roundRect">
              <a:avLst>
                <a:gd name="adj" fmla="val 31146"/>
              </a:avLst>
            </a:prstGeom>
            <a:gradFill>
              <a:gsLst>
                <a:gs pos="0">
                  <a:srgbClr val="EA6B14"/>
                </a:gs>
                <a:gs pos="97000">
                  <a:srgbClr val="B85410"/>
                </a:gs>
              </a:gsLst>
              <a:path path="circle">
                <a:fillToRect l="50000" t="50000" r="50000" b="5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44500">
                <a:lnSpc>
                  <a:spcPct val="90000"/>
                </a:lnSpc>
                <a:spcBef>
                  <a:spcPct val="0"/>
                </a:spcBef>
                <a:spcAft>
                  <a:spcPct val="35000"/>
                </a:spcAft>
              </a:pPr>
              <a: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t>MOTIVATIONAL INTERVIEWING</a:t>
              </a:r>
              <a:endPar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cxnSp>
          <p:nvCxnSpPr>
            <p:cNvPr id="9" name="Straight Connector 8">
              <a:extLst>
                <a:ext uri="{FF2B5EF4-FFF2-40B4-BE49-F238E27FC236}">
                  <a16:creationId xmlns:a16="http://schemas.microsoft.com/office/drawing/2014/main" id="{AE74344D-0667-8198-60D6-D1171A9D9D21}"/>
                </a:ext>
              </a:extLst>
            </p:cNvPr>
            <p:cNvCxnSpPr>
              <a:cxnSpLocks/>
              <a:stCxn id="10" idx="2"/>
              <a:endCxn id="23" idx="0"/>
            </p:cNvCxnSpPr>
            <p:nvPr/>
          </p:nvCxnSpPr>
          <p:spPr>
            <a:xfrm>
              <a:off x="3411529" y="2757603"/>
              <a:ext cx="2923" cy="260831"/>
            </a:xfrm>
            <a:prstGeom prst="lin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9A8EECBF-011E-3F2E-66FB-3C10ABC40735}"/>
                </a:ext>
              </a:extLst>
            </p:cNvPr>
            <p:cNvSpPr/>
            <p:nvPr/>
          </p:nvSpPr>
          <p:spPr>
            <a:xfrm>
              <a:off x="2631964" y="1681226"/>
              <a:ext cx="1559130" cy="1076377"/>
            </a:xfrm>
            <a:prstGeom prst="roundRect">
              <a:avLst>
                <a:gd name="adj" fmla="val 27952"/>
              </a:avLst>
            </a:prstGeom>
            <a:gradFill>
              <a:gsLst>
                <a:gs pos="0">
                  <a:srgbClr val="EA6B14"/>
                </a:gs>
                <a:gs pos="97000">
                  <a:srgbClr val="B85410"/>
                </a:gs>
              </a:gsLst>
              <a:path path="circle">
                <a:fillToRect l="50000" t="50000" r="50000" b="5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44500">
                <a:lnSpc>
                  <a:spcPct val="90000"/>
                </a:lnSpc>
                <a:spcBef>
                  <a:spcPct val="0"/>
                </a:spcBef>
                <a:spcAft>
                  <a:spcPct val="35000"/>
                </a:spcAft>
              </a:pPr>
              <a: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t>WRAPAROUND SUPPORT &amp; EVIDENCE BASED INTERVENTION</a:t>
              </a:r>
              <a:endPar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cxnSp>
          <p:nvCxnSpPr>
            <p:cNvPr id="11" name="Straight Connector 10">
              <a:extLst>
                <a:ext uri="{FF2B5EF4-FFF2-40B4-BE49-F238E27FC236}">
                  <a16:creationId xmlns:a16="http://schemas.microsoft.com/office/drawing/2014/main" id="{10E17C2D-4F81-2188-8EF0-C6BFE5C8BC89}"/>
                </a:ext>
              </a:extLst>
            </p:cNvPr>
            <p:cNvCxnSpPr>
              <a:cxnSpLocks/>
              <a:stCxn id="12" idx="2"/>
              <a:endCxn id="21" idx="0"/>
            </p:cNvCxnSpPr>
            <p:nvPr/>
          </p:nvCxnSpPr>
          <p:spPr>
            <a:xfrm>
              <a:off x="6970851" y="2757603"/>
              <a:ext cx="1381" cy="252283"/>
            </a:xfrm>
            <a:prstGeom prst="lin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10F6BFA-1CF9-11D1-3315-8990D815FD23}"/>
                </a:ext>
              </a:extLst>
            </p:cNvPr>
            <p:cNvSpPr/>
            <p:nvPr/>
          </p:nvSpPr>
          <p:spPr>
            <a:xfrm>
              <a:off x="6191286" y="1681226"/>
              <a:ext cx="1559130" cy="1076377"/>
            </a:xfrm>
            <a:prstGeom prst="roundRect">
              <a:avLst>
                <a:gd name="adj" fmla="val 30833"/>
              </a:avLst>
            </a:prstGeom>
            <a:gradFill>
              <a:gsLst>
                <a:gs pos="0">
                  <a:srgbClr val="EA6B14"/>
                </a:gs>
                <a:gs pos="97000">
                  <a:srgbClr val="B85410"/>
                </a:gs>
              </a:gsLst>
              <a:path path="circle">
                <a:fillToRect l="50000" t="50000" r="50000" b="5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44500">
                <a:lnSpc>
                  <a:spcPct val="90000"/>
                </a:lnSpc>
                <a:spcBef>
                  <a:spcPct val="0"/>
                </a:spcBef>
                <a:spcAft>
                  <a:spcPct val="35000"/>
                </a:spcAft>
              </a:pPr>
              <a: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t>DIRECT WORK</a:t>
              </a:r>
              <a:b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br>
              <a: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t>(INC. LIFE &amp; </a:t>
              </a:r>
              <a:b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br>
              <a: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t>MEMORY WORK)</a:t>
              </a:r>
              <a:endPar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cxnSp>
          <p:nvCxnSpPr>
            <p:cNvPr id="13" name="Straight Connector 12">
              <a:extLst>
                <a:ext uri="{FF2B5EF4-FFF2-40B4-BE49-F238E27FC236}">
                  <a16:creationId xmlns:a16="http://schemas.microsoft.com/office/drawing/2014/main" id="{A556FF95-95AD-98BA-3D62-7E0ADAD23731}"/>
                </a:ext>
              </a:extLst>
            </p:cNvPr>
            <p:cNvCxnSpPr>
              <a:cxnSpLocks/>
              <a:stCxn id="14" idx="2"/>
              <a:endCxn id="20" idx="0"/>
            </p:cNvCxnSpPr>
            <p:nvPr/>
          </p:nvCxnSpPr>
          <p:spPr>
            <a:xfrm flipH="1">
              <a:off x="8762821" y="2757603"/>
              <a:ext cx="4116" cy="252285"/>
            </a:xfrm>
            <a:prstGeom prst="lin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8FAA072E-8F2B-BF49-854C-F9F27FC17F2B}"/>
                </a:ext>
              </a:extLst>
            </p:cNvPr>
            <p:cNvSpPr/>
            <p:nvPr/>
          </p:nvSpPr>
          <p:spPr>
            <a:xfrm>
              <a:off x="7987372" y="1681226"/>
              <a:ext cx="1559130" cy="1076377"/>
            </a:xfrm>
            <a:prstGeom prst="roundRect">
              <a:avLst>
                <a:gd name="adj" fmla="val 34028"/>
              </a:avLst>
            </a:prstGeom>
            <a:gradFill>
              <a:gsLst>
                <a:gs pos="0">
                  <a:srgbClr val="EA6B14"/>
                </a:gs>
                <a:gs pos="97000">
                  <a:srgbClr val="B85410"/>
                </a:gs>
              </a:gsLst>
              <a:path path="circle">
                <a:fillToRect l="50000" t="50000" r="50000" b="5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44500">
                <a:lnSpc>
                  <a:spcPct val="90000"/>
                </a:lnSpc>
                <a:spcBef>
                  <a:spcPct val="0"/>
                </a:spcBef>
                <a:spcAft>
                  <a:spcPct val="35000"/>
                </a:spcAft>
              </a:pPr>
              <a:r>
                <a:rPr lang="en-GB" sz="1200" b="1" dirty="0">
                  <a:effectLst>
                    <a:outerShdw blurRad="38100" dist="38100" dir="2700000" algn="tl">
                      <a:srgbClr val="000000">
                        <a:alpha val="43137"/>
                      </a:srgbClr>
                    </a:outerShdw>
                  </a:effectLst>
                  <a:latin typeface="Bahnschrift SemiBold" panose="020B0502040204020203" pitchFamily="34" charset="0"/>
                </a:rPr>
                <a:t>PARTICIPATION &amp;</a:t>
              </a:r>
              <a:br>
                <a:rPr lang="en-GB" sz="1200" b="1" dirty="0">
                  <a:effectLst>
                    <a:outerShdw blurRad="38100" dist="38100" dir="2700000" algn="tl">
                      <a:srgbClr val="000000">
                        <a:alpha val="43137"/>
                      </a:srgbClr>
                    </a:outerShdw>
                  </a:effectLst>
                  <a:latin typeface="Bahnschrift SemiBold" panose="020B0502040204020203" pitchFamily="34" charset="0"/>
                </a:rPr>
              </a:br>
              <a:r>
                <a:rPr lang="en-GB" sz="1200" b="1" dirty="0">
                  <a:effectLst>
                    <a:outerShdw blurRad="38100" dist="38100" dir="2700000" algn="tl">
                      <a:srgbClr val="000000">
                        <a:alpha val="43137"/>
                      </a:srgbClr>
                    </a:outerShdw>
                  </a:effectLst>
                  <a:latin typeface="Bahnschrift SemiBold" panose="020B0502040204020203" pitchFamily="34" charset="0"/>
                </a:rPr>
                <a:t>CO-PRODUCTION</a:t>
              </a:r>
            </a:p>
          </p:txBody>
        </p:sp>
        <p:cxnSp>
          <p:nvCxnSpPr>
            <p:cNvPr id="15" name="Straight Connector 14">
              <a:extLst>
                <a:ext uri="{FF2B5EF4-FFF2-40B4-BE49-F238E27FC236}">
                  <a16:creationId xmlns:a16="http://schemas.microsoft.com/office/drawing/2014/main" id="{5BCA47DF-7944-582C-48EE-BC936CB05FE2}"/>
                </a:ext>
              </a:extLst>
            </p:cNvPr>
            <p:cNvCxnSpPr>
              <a:cxnSpLocks/>
              <a:stCxn id="16" idx="2"/>
              <a:endCxn id="24" idx="0"/>
            </p:cNvCxnSpPr>
            <p:nvPr/>
          </p:nvCxnSpPr>
          <p:spPr>
            <a:xfrm>
              <a:off x="1630802" y="2750408"/>
              <a:ext cx="2921" cy="259479"/>
            </a:xfrm>
            <a:prstGeom prst="lin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585D796-BD91-24A1-6A5B-E84A3772AC86}"/>
                </a:ext>
              </a:extLst>
            </p:cNvPr>
            <p:cNvSpPr/>
            <p:nvPr/>
          </p:nvSpPr>
          <p:spPr>
            <a:xfrm>
              <a:off x="851237" y="1674031"/>
              <a:ext cx="1559130" cy="1076377"/>
            </a:xfrm>
            <a:prstGeom prst="roundRect">
              <a:avLst>
                <a:gd name="adj" fmla="val 33542"/>
              </a:avLst>
            </a:prstGeom>
            <a:gradFill>
              <a:gsLst>
                <a:gs pos="0">
                  <a:srgbClr val="EA6B14"/>
                </a:gs>
                <a:gs pos="97000">
                  <a:srgbClr val="B85410"/>
                </a:gs>
              </a:gsLst>
              <a:path path="circle">
                <a:fillToRect l="50000" t="50000" r="50000" b="5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44500">
                <a:lnSpc>
                  <a:spcPct val="90000"/>
                </a:lnSpc>
                <a:spcBef>
                  <a:spcPct val="0"/>
                </a:spcBef>
                <a:spcAft>
                  <a:spcPct val="35000"/>
                </a:spcAft>
              </a:pPr>
              <a: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t>PARTNERSHIP &amp; PREVENTION AT</a:t>
              </a:r>
              <a:b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br>
              <a: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t>EVERY LEVEL</a:t>
              </a:r>
              <a:endPar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cxnSp>
          <p:nvCxnSpPr>
            <p:cNvPr id="17" name="Straight Connector 16">
              <a:extLst>
                <a:ext uri="{FF2B5EF4-FFF2-40B4-BE49-F238E27FC236}">
                  <a16:creationId xmlns:a16="http://schemas.microsoft.com/office/drawing/2014/main" id="{0136FA83-4843-9EA3-6594-E2D18C7A7213}"/>
                </a:ext>
              </a:extLst>
            </p:cNvPr>
            <p:cNvCxnSpPr>
              <a:cxnSpLocks/>
              <a:stCxn id="18" idx="2"/>
              <a:endCxn id="19" idx="0"/>
            </p:cNvCxnSpPr>
            <p:nvPr/>
          </p:nvCxnSpPr>
          <p:spPr>
            <a:xfrm>
              <a:off x="10558277" y="2749056"/>
              <a:ext cx="2921" cy="258095"/>
            </a:xfrm>
            <a:prstGeom prst="lin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C4591C91-E285-B71B-58E2-88198B4AF4E4}"/>
                </a:ext>
              </a:extLst>
            </p:cNvPr>
            <p:cNvSpPr/>
            <p:nvPr/>
          </p:nvSpPr>
          <p:spPr>
            <a:xfrm>
              <a:off x="9778712" y="1672679"/>
              <a:ext cx="1559130" cy="1076377"/>
            </a:xfrm>
            <a:prstGeom prst="roundRect">
              <a:avLst>
                <a:gd name="adj" fmla="val 30035"/>
              </a:avLst>
            </a:prstGeom>
            <a:gradFill>
              <a:gsLst>
                <a:gs pos="0">
                  <a:srgbClr val="EA6B14"/>
                </a:gs>
                <a:gs pos="97000">
                  <a:srgbClr val="B85410"/>
                </a:gs>
              </a:gsLst>
              <a:path path="circle">
                <a:fillToRect l="50000" t="50000" r="50000" b="5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defTabSz="444500">
                <a:lnSpc>
                  <a:spcPct val="90000"/>
                </a:lnSpc>
                <a:spcBef>
                  <a:spcPct val="0"/>
                </a:spcBef>
                <a:spcAft>
                  <a:spcPct val="35000"/>
                </a:spcAft>
              </a:pPr>
              <a:r>
                <a:rPr lang="en-GB" sz="1200" b="1" dirty="0">
                  <a:solidFill>
                    <a:schemeClr val="bg1"/>
                  </a:solidFill>
                  <a:effectLst>
                    <a:outerShdw blurRad="38100" dist="38100" dir="2700000" algn="tl">
                      <a:srgbClr val="000000">
                        <a:alpha val="43137"/>
                      </a:srgbClr>
                    </a:outerShdw>
                  </a:effectLst>
                  <a:latin typeface="Bahnschrift SemiBold" panose="020B0502040204020203" pitchFamily="34" charset="0"/>
                </a:rPr>
                <a:t>REFLECTIVE SUPERVISION</a:t>
              </a:r>
              <a:endPar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
          <p:nvSpPr>
            <p:cNvPr id="19" name="Rectangle: Rounded Corners 18">
              <a:extLst>
                <a:ext uri="{FF2B5EF4-FFF2-40B4-BE49-F238E27FC236}">
                  <a16:creationId xmlns:a16="http://schemas.microsoft.com/office/drawing/2014/main" id="{81A1EB7D-3609-ACB8-EA9A-5BDADB8B9D26}"/>
                </a:ext>
              </a:extLst>
            </p:cNvPr>
            <p:cNvSpPr/>
            <p:nvPr/>
          </p:nvSpPr>
          <p:spPr>
            <a:xfrm>
              <a:off x="9781633" y="3007151"/>
              <a:ext cx="1559130" cy="2007909"/>
            </a:xfrm>
            <a:prstGeom prst="roundRect">
              <a:avLst>
                <a:gd name="adj" fmla="val 0"/>
              </a:avLst>
            </a:prstGeom>
            <a:gradFill flip="none" rotWithShape="1">
              <a:gsLst>
                <a:gs pos="0">
                  <a:srgbClr val="3864B3"/>
                </a:gs>
                <a:gs pos="97000">
                  <a:srgbClr val="2C4F8C"/>
                </a:gs>
              </a:gsLst>
              <a:path path="circle">
                <a:fillToRect l="50000" t="50000" r="50000" b="50000"/>
              </a:path>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200" dirty="0">
                  <a:solidFill>
                    <a:schemeClr val="tx1"/>
                  </a:solidFill>
                  <a:effectLst>
                    <a:outerShdw blurRad="38100" dist="38100" dir="2700000" algn="tl">
                      <a:srgbClr val="000000">
                        <a:alpha val="43137"/>
                      </a:srgbClr>
                    </a:outerShdw>
                  </a:effectLst>
                  <a:latin typeface="Bahnschrift SemiBold" panose="020B0502040204020203" pitchFamily="34" charset="0"/>
                </a:rPr>
                <a:t> </a:t>
              </a:r>
              <a:r>
                <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rPr>
                <a:t>To  understand how trauma has affected our children</a:t>
              </a:r>
            </a:p>
            <a:p>
              <a:pPr algn="ctr"/>
              <a:r>
                <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rPr>
                <a:t>and families and how this affects our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thoughts, feelings, and values </a:t>
              </a:r>
              <a:r>
                <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rPr>
                <a:t>when we are working with them. </a:t>
              </a:r>
            </a:p>
          </p:txBody>
        </p:sp>
        <p:sp>
          <p:nvSpPr>
            <p:cNvPr id="20" name="Rectangle: Rounded Corners 19">
              <a:extLst>
                <a:ext uri="{FF2B5EF4-FFF2-40B4-BE49-F238E27FC236}">
                  <a16:creationId xmlns:a16="http://schemas.microsoft.com/office/drawing/2014/main" id="{0C8B85B4-A358-CE64-B4D4-991C7E726B15}"/>
                </a:ext>
              </a:extLst>
            </p:cNvPr>
            <p:cNvSpPr/>
            <p:nvPr/>
          </p:nvSpPr>
          <p:spPr>
            <a:xfrm>
              <a:off x="7983256" y="3009888"/>
              <a:ext cx="1559130" cy="2007909"/>
            </a:xfrm>
            <a:prstGeom prst="roundRect">
              <a:avLst>
                <a:gd name="adj" fmla="val 0"/>
              </a:avLst>
            </a:prstGeom>
            <a:gradFill flip="none" rotWithShape="1">
              <a:gsLst>
                <a:gs pos="0">
                  <a:srgbClr val="3864B3"/>
                </a:gs>
                <a:gs pos="97000">
                  <a:srgbClr val="2C4F8C"/>
                </a:gs>
              </a:gsLst>
              <a:path path="circle">
                <a:fillToRect l="50000" t="50000" r="50000" b="50000"/>
              </a:path>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rPr>
                <a:t>To ensure we have children and families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participation</a:t>
              </a:r>
              <a:r>
                <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rPr>
                <a:t> with us at every stage of our involvement with them, so we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work together</a:t>
              </a:r>
              <a:r>
                <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rPr>
                <a:t> to identify solutions and provide better options. </a:t>
              </a:r>
            </a:p>
          </p:txBody>
        </p:sp>
        <p:sp>
          <p:nvSpPr>
            <p:cNvPr id="21" name="Rectangle: Rounded Corners 20">
              <a:extLst>
                <a:ext uri="{FF2B5EF4-FFF2-40B4-BE49-F238E27FC236}">
                  <a16:creationId xmlns:a16="http://schemas.microsoft.com/office/drawing/2014/main" id="{CCEAE1F0-AB02-A1E7-C228-4F1A60A2DCC7}"/>
                </a:ext>
              </a:extLst>
            </p:cNvPr>
            <p:cNvSpPr/>
            <p:nvPr/>
          </p:nvSpPr>
          <p:spPr>
            <a:xfrm>
              <a:off x="6192667" y="3009886"/>
              <a:ext cx="1559130" cy="2007909"/>
            </a:xfrm>
            <a:prstGeom prst="roundRect">
              <a:avLst>
                <a:gd name="adj" fmla="val 0"/>
              </a:avLst>
            </a:prstGeom>
            <a:gradFill flip="none" rotWithShape="1">
              <a:gsLst>
                <a:gs pos="0">
                  <a:srgbClr val="3864B3"/>
                </a:gs>
                <a:gs pos="97000">
                  <a:srgbClr val="2C4F8C"/>
                </a:gs>
              </a:gsLst>
              <a:path path="circle">
                <a:fillToRect l="50000" t="50000" r="50000" b="50000"/>
              </a:path>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200" dirty="0">
                  <a:effectLst>
                    <a:outerShdw blurRad="38100" dist="38100" dir="2700000" algn="tl">
                      <a:srgbClr val="000000">
                        <a:alpha val="43137"/>
                      </a:srgbClr>
                    </a:outerShdw>
                  </a:effectLst>
                  <a:latin typeface="Bahnschrift SemiBold" panose="020B0502040204020203" pitchFamily="34" charset="0"/>
                </a:rPr>
                <a:t>To build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relationships</a:t>
              </a:r>
              <a:r>
                <a:rPr lang="en-GB" sz="1200" dirty="0">
                  <a:effectLst>
                    <a:outerShdw blurRad="38100" dist="38100" dir="2700000" algn="tl">
                      <a:srgbClr val="000000">
                        <a:alpha val="43137"/>
                      </a:srgbClr>
                    </a:outerShdw>
                  </a:effectLst>
                  <a:latin typeface="Bahnschrift SemiBold" panose="020B0502040204020203" pitchFamily="34" charset="0"/>
                </a:rPr>
                <a:t> with children and families to enable them to better understand their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views and lived experience</a:t>
              </a:r>
              <a:r>
                <a:rPr lang="en-GB" sz="1200" dirty="0">
                  <a:effectLst>
                    <a:outerShdw blurRad="38100" dist="38100" dir="2700000" algn="tl">
                      <a:srgbClr val="000000">
                        <a:alpha val="43137"/>
                      </a:srgbClr>
                    </a:outerShdw>
                  </a:effectLst>
                  <a:latin typeface="Bahnschrift SemiBold" panose="020B0502040204020203" pitchFamily="34" charset="0"/>
                </a:rPr>
                <a:t>.</a:t>
              </a:r>
            </a:p>
          </p:txBody>
        </p:sp>
        <p:sp>
          <p:nvSpPr>
            <p:cNvPr id="22" name="Rectangle: Rounded Corners 21">
              <a:extLst>
                <a:ext uri="{FF2B5EF4-FFF2-40B4-BE49-F238E27FC236}">
                  <a16:creationId xmlns:a16="http://schemas.microsoft.com/office/drawing/2014/main" id="{B4025911-54F3-76DA-98A7-407C7E2693BD}"/>
                </a:ext>
              </a:extLst>
            </p:cNvPr>
            <p:cNvSpPr/>
            <p:nvPr/>
          </p:nvSpPr>
          <p:spPr>
            <a:xfrm>
              <a:off x="4413088" y="3017083"/>
              <a:ext cx="1559130" cy="2007909"/>
            </a:xfrm>
            <a:prstGeom prst="roundRect">
              <a:avLst>
                <a:gd name="adj" fmla="val 0"/>
              </a:avLst>
            </a:prstGeom>
            <a:gradFill flip="none" rotWithShape="1">
              <a:gsLst>
                <a:gs pos="0">
                  <a:srgbClr val="3864B3"/>
                </a:gs>
                <a:gs pos="97000">
                  <a:srgbClr val="2C4F8C"/>
                </a:gs>
              </a:gsLst>
              <a:path path="circle">
                <a:fillToRect l="50000" t="50000" r="50000" b="50000"/>
              </a:path>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200" dirty="0">
                  <a:effectLst>
                    <a:outerShdw blurRad="38100" dist="38100" dir="2700000" algn="tl">
                      <a:srgbClr val="000000">
                        <a:alpha val="43137"/>
                      </a:srgbClr>
                    </a:outerShdw>
                  </a:effectLst>
                  <a:latin typeface="Bahnschrift SemiBold" panose="020B0502040204020203" pitchFamily="34" charset="0"/>
                </a:rPr>
                <a:t>To work with families in a way that motivates and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empowers them </a:t>
              </a:r>
              <a:r>
                <a:rPr lang="en-GB" sz="1200" dirty="0">
                  <a:effectLst>
                    <a:outerShdw blurRad="38100" dist="38100" dir="2700000" algn="tl">
                      <a:srgbClr val="000000">
                        <a:alpha val="43137"/>
                      </a:srgbClr>
                    </a:outerShdw>
                  </a:effectLst>
                  <a:latin typeface="Bahnschrift SemiBold" panose="020B0502040204020203" pitchFamily="34" charset="0"/>
                </a:rPr>
                <a:t>to make long term, positive changes to their lives</a:t>
              </a:r>
            </a:p>
          </p:txBody>
        </p:sp>
        <p:sp>
          <p:nvSpPr>
            <p:cNvPr id="23" name="Rectangle: Rounded Corners 22">
              <a:extLst>
                <a:ext uri="{FF2B5EF4-FFF2-40B4-BE49-F238E27FC236}">
                  <a16:creationId xmlns:a16="http://schemas.microsoft.com/office/drawing/2014/main" id="{7B112A2D-FDF3-9AC3-DCE8-CD5E928942F5}"/>
                </a:ext>
              </a:extLst>
            </p:cNvPr>
            <p:cNvSpPr/>
            <p:nvPr/>
          </p:nvSpPr>
          <p:spPr>
            <a:xfrm>
              <a:off x="2634887" y="3018434"/>
              <a:ext cx="1559130" cy="2007909"/>
            </a:xfrm>
            <a:prstGeom prst="roundRect">
              <a:avLst>
                <a:gd name="adj" fmla="val 0"/>
              </a:avLst>
            </a:prstGeom>
            <a:gradFill flip="none" rotWithShape="1">
              <a:gsLst>
                <a:gs pos="0">
                  <a:srgbClr val="3864B3"/>
                </a:gs>
                <a:gs pos="97000">
                  <a:srgbClr val="2C4F8C"/>
                </a:gs>
              </a:gsLst>
              <a:path path="circle">
                <a:fillToRect l="50000" t="50000" r="50000" b="50000"/>
              </a:path>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rPr>
                <a:t>To work effectively with children and families so children can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remain safely at home</a:t>
              </a:r>
              <a:r>
                <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rPr>
                <a:t>, utilising all of our skills to intervene and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measure progress.</a:t>
              </a:r>
            </a:p>
            <a:p>
              <a:pPr algn="ctr"/>
              <a:endParaRPr lang="en-GB" sz="12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
          <p:nvSpPr>
            <p:cNvPr id="24" name="Rectangle: Rounded Corners 23">
              <a:extLst>
                <a:ext uri="{FF2B5EF4-FFF2-40B4-BE49-F238E27FC236}">
                  <a16:creationId xmlns:a16="http://schemas.microsoft.com/office/drawing/2014/main" id="{D5C29BED-FF0F-FEB3-B527-2BFB5EE50E03}"/>
                </a:ext>
              </a:extLst>
            </p:cNvPr>
            <p:cNvSpPr/>
            <p:nvPr/>
          </p:nvSpPr>
          <p:spPr>
            <a:xfrm>
              <a:off x="854158" y="3009887"/>
              <a:ext cx="1559130" cy="2007909"/>
            </a:xfrm>
            <a:prstGeom prst="roundRect">
              <a:avLst>
                <a:gd name="adj" fmla="val 0"/>
              </a:avLst>
            </a:prstGeom>
            <a:gradFill flip="none" rotWithShape="1">
              <a:gsLst>
                <a:gs pos="0">
                  <a:srgbClr val="3864B3"/>
                </a:gs>
                <a:gs pos="97000">
                  <a:srgbClr val="2C4F8C"/>
                </a:gs>
              </a:gsLst>
              <a:path path="circle">
                <a:fillToRect l="50000" t="50000" r="50000" b="50000"/>
              </a:path>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200" dirty="0">
                  <a:effectLst>
                    <a:outerShdw blurRad="38100" dist="38100" dir="2700000" algn="tl">
                      <a:srgbClr val="000000">
                        <a:alpha val="43137"/>
                      </a:srgbClr>
                    </a:outerShdw>
                  </a:effectLst>
                  <a:latin typeface="Bahnschrift SemiBold" panose="020B0502040204020203" pitchFamily="34" charset="0"/>
                </a:rPr>
                <a:t>To have a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shared responsibility </a:t>
              </a:r>
              <a:r>
                <a:rPr lang="en-GB" sz="1200" dirty="0">
                  <a:effectLst>
                    <a:outerShdw blurRad="38100" dist="38100" dir="2700000" algn="tl">
                      <a:srgbClr val="000000">
                        <a:alpha val="43137"/>
                      </a:srgbClr>
                    </a:outerShdw>
                  </a:effectLst>
                  <a:latin typeface="Bahnschrift SemiBold" panose="020B0502040204020203" pitchFamily="34" charset="0"/>
                </a:rPr>
                <a:t>and approach in managing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needs and risks </a:t>
              </a:r>
              <a:r>
                <a:rPr lang="en-GB" sz="1200" dirty="0">
                  <a:effectLst>
                    <a:outerShdw blurRad="38100" dist="38100" dir="2700000" algn="tl">
                      <a:srgbClr val="000000">
                        <a:alpha val="43137"/>
                      </a:srgbClr>
                    </a:outerShdw>
                  </a:effectLst>
                  <a:latin typeface="Bahnschrift SemiBold" panose="020B0502040204020203" pitchFamily="34" charset="0"/>
                </a:rPr>
                <a:t>and evaluating if families are able and </a:t>
              </a:r>
              <a:r>
                <a:rPr lang="en-GB" sz="1200" dirty="0">
                  <a:solidFill>
                    <a:srgbClr val="FFFF00"/>
                  </a:solidFill>
                  <a:effectLst>
                    <a:outerShdw blurRad="38100" dist="38100" dir="2700000" algn="tl">
                      <a:srgbClr val="000000">
                        <a:alpha val="43137"/>
                      </a:srgbClr>
                    </a:outerShdw>
                  </a:effectLst>
                  <a:latin typeface="Bahnschrift SemiBold" panose="020B0502040204020203" pitchFamily="34" charset="0"/>
                </a:rPr>
                <a:t>motivated</a:t>
              </a:r>
              <a:r>
                <a:rPr lang="en-GB" sz="1200" dirty="0">
                  <a:effectLst>
                    <a:outerShdw blurRad="38100" dist="38100" dir="2700000" algn="tl">
                      <a:srgbClr val="000000">
                        <a:alpha val="43137"/>
                      </a:srgbClr>
                    </a:outerShdw>
                  </a:effectLst>
                  <a:latin typeface="Bahnschrift SemiBold" panose="020B0502040204020203" pitchFamily="34" charset="0"/>
                </a:rPr>
                <a:t> to change</a:t>
              </a:r>
            </a:p>
          </p:txBody>
        </p:sp>
      </p:grpSp>
    </p:spTree>
    <p:extLst>
      <p:ext uri="{BB962C8B-B14F-4D97-AF65-F5344CB8AC3E}">
        <p14:creationId xmlns:p14="http://schemas.microsoft.com/office/powerpoint/2010/main" val="56482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9AA4-9042-E935-1C9A-A2D705CDD0BA}"/>
              </a:ext>
            </a:extLst>
          </p:cNvPr>
          <p:cNvSpPr>
            <a:spLocks noGrp="1"/>
          </p:cNvSpPr>
          <p:nvPr>
            <p:ph type="title"/>
          </p:nvPr>
        </p:nvSpPr>
        <p:spPr/>
        <p:txBody>
          <a:bodyPr/>
          <a:lstStyle/>
          <a:p>
            <a:r>
              <a:rPr lang="en-GB" b="1" dirty="0"/>
              <a:t>Table Focused Discussion</a:t>
            </a:r>
          </a:p>
        </p:txBody>
      </p:sp>
      <p:graphicFrame>
        <p:nvGraphicFramePr>
          <p:cNvPr id="7" name="Diagram 6">
            <a:extLst>
              <a:ext uri="{FF2B5EF4-FFF2-40B4-BE49-F238E27FC236}">
                <a16:creationId xmlns:a16="http://schemas.microsoft.com/office/drawing/2014/main" id="{A4947825-3100-0E53-7AEF-12711AAD64A6}"/>
              </a:ext>
            </a:extLst>
          </p:cNvPr>
          <p:cNvGraphicFramePr/>
          <p:nvPr>
            <p:extLst>
              <p:ext uri="{D42A27DB-BD31-4B8C-83A1-F6EECF244321}">
                <p14:modId xmlns:p14="http://schemas.microsoft.com/office/powerpoint/2010/main" val="1483318116"/>
              </p:ext>
            </p:extLst>
          </p:nvPr>
        </p:nvGraphicFramePr>
        <p:xfrm>
          <a:off x="3691117" y="10967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90F85902-FFCD-752A-4948-518EA557D73C}"/>
              </a:ext>
            </a:extLst>
          </p:cNvPr>
          <p:cNvSpPr/>
          <p:nvPr/>
        </p:nvSpPr>
        <p:spPr>
          <a:xfrm>
            <a:off x="4507550" y="2688124"/>
            <a:ext cx="5357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44536A"/>
                </a:solidFill>
                <a:effectLst>
                  <a:outerShdw blurRad="12700" dist="38100" dir="2700000" algn="tl" rotWithShape="0">
                    <a:schemeClr val="accent5">
                      <a:lumMod val="60000"/>
                      <a:lumOff val="40000"/>
                    </a:schemeClr>
                  </a:outerShdw>
                </a:effectLst>
              </a:rPr>
              <a:t>1</a:t>
            </a:r>
          </a:p>
        </p:txBody>
      </p:sp>
      <p:sp>
        <p:nvSpPr>
          <p:cNvPr id="10" name="Rectangle 9">
            <a:extLst>
              <a:ext uri="{FF2B5EF4-FFF2-40B4-BE49-F238E27FC236}">
                <a16:creationId xmlns:a16="http://schemas.microsoft.com/office/drawing/2014/main" id="{B52DCCD8-E174-B27D-A70D-5B51596D9218}"/>
              </a:ext>
            </a:extLst>
          </p:cNvPr>
          <p:cNvSpPr/>
          <p:nvPr/>
        </p:nvSpPr>
        <p:spPr>
          <a:xfrm>
            <a:off x="4507550" y="3945482"/>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44536A"/>
                </a:solidFill>
                <a:effectLst>
                  <a:outerShdw blurRad="12700" dist="38100" dir="2700000" algn="tl" rotWithShape="0">
                    <a:schemeClr val="accent5">
                      <a:lumMod val="60000"/>
                      <a:lumOff val="40000"/>
                    </a:schemeClr>
                  </a:outerShdw>
                </a:effectLst>
              </a:rPr>
              <a:t>2</a:t>
            </a:r>
            <a:endParaRPr lang="en-US" sz="5400" b="1" cap="none" spc="0" dirty="0">
              <a:ln w="9525">
                <a:solidFill>
                  <a:schemeClr val="bg1"/>
                </a:solidFill>
                <a:prstDash val="solid"/>
              </a:ln>
              <a:solidFill>
                <a:srgbClr val="44536A"/>
              </a:solidFill>
              <a:effectLst>
                <a:outerShdw blurRad="12700" dist="38100" dir="2700000" algn="tl" rotWithShape="0">
                  <a:schemeClr val="accent5">
                    <a:lumMod val="60000"/>
                    <a:lumOff val="40000"/>
                  </a:schemeClr>
                </a:outerShdw>
              </a:effectLst>
            </a:endParaRPr>
          </a:p>
        </p:txBody>
      </p:sp>
      <p:pic>
        <p:nvPicPr>
          <p:cNvPr id="4" name="Content Placeholder 10" descr="A group of question marks&#10;&#10;Description automatically generated">
            <a:extLst>
              <a:ext uri="{FF2B5EF4-FFF2-40B4-BE49-F238E27FC236}">
                <a16:creationId xmlns:a16="http://schemas.microsoft.com/office/drawing/2014/main" id="{07C588B8-9E75-627D-8DB4-A8085D88F7D4}"/>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035950" y="2902883"/>
            <a:ext cx="2376554" cy="1806376"/>
          </a:xfrm>
        </p:spPr>
      </p:pic>
    </p:spTree>
    <p:extLst>
      <p:ext uri="{BB962C8B-B14F-4D97-AF65-F5344CB8AC3E}">
        <p14:creationId xmlns:p14="http://schemas.microsoft.com/office/powerpoint/2010/main" val="425704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9AA4-9042-E935-1C9A-A2D705CDD0BA}"/>
              </a:ext>
            </a:extLst>
          </p:cNvPr>
          <p:cNvSpPr>
            <a:spLocks noGrp="1"/>
          </p:cNvSpPr>
          <p:nvPr>
            <p:ph type="title"/>
          </p:nvPr>
        </p:nvSpPr>
        <p:spPr/>
        <p:txBody>
          <a:bodyPr/>
          <a:lstStyle/>
          <a:p>
            <a:r>
              <a:rPr lang="en-GB" b="1" dirty="0"/>
              <a:t>Individual Reflections</a:t>
            </a:r>
          </a:p>
        </p:txBody>
      </p:sp>
      <p:grpSp>
        <p:nvGrpSpPr>
          <p:cNvPr id="13" name="Group 12">
            <a:extLst>
              <a:ext uri="{FF2B5EF4-FFF2-40B4-BE49-F238E27FC236}">
                <a16:creationId xmlns:a16="http://schemas.microsoft.com/office/drawing/2014/main" id="{2637C819-D71F-C5BA-B0CB-A1193FD4462E}"/>
              </a:ext>
            </a:extLst>
          </p:cNvPr>
          <p:cNvGrpSpPr/>
          <p:nvPr/>
        </p:nvGrpSpPr>
        <p:grpSpPr>
          <a:xfrm>
            <a:off x="5302851" y="1754502"/>
            <a:ext cx="6713458" cy="4309533"/>
            <a:chOff x="4466733" y="1677970"/>
            <a:chExt cx="6713458" cy="4309533"/>
          </a:xfrm>
        </p:grpSpPr>
        <p:graphicFrame>
          <p:nvGraphicFramePr>
            <p:cNvPr id="7" name="Diagram 6">
              <a:extLst>
                <a:ext uri="{FF2B5EF4-FFF2-40B4-BE49-F238E27FC236}">
                  <a16:creationId xmlns:a16="http://schemas.microsoft.com/office/drawing/2014/main" id="{A4947825-3100-0E53-7AEF-12711AAD64A6}"/>
                </a:ext>
              </a:extLst>
            </p:cNvPr>
            <p:cNvGraphicFramePr/>
            <p:nvPr>
              <p:extLst>
                <p:ext uri="{D42A27DB-BD31-4B8C-83A1-F6EECF244321}">
                  <p14:modId xmlns:p14="http://schemas.microsoft.com/office/powerpoint/2010/main" val="852351247"/>
                </p:ext>
              </p:extLst>
            </p:nvPr>
          </p:nvGraphicFramePr>
          <p:xfrm>
            <a:off x="4466733" y="1677970"/>
            <a:ext cx="6713458" cy="43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059AA27-E142-5B45-06B2-5FAEB925778E}"/>
                </a:ext>
              </a:extLst>
            </p:cNvPr>
            <p:cNvSpPr/>
            <p:nvPr/>
          </p:nvSpPr>
          <p:spPr>
            <a:xfrm>
              <a:off x="4977990" y="2540028"/>
              <a:ext cx="50526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44536A"/>
                  </a:solidFill>
                  <a:effectLst>
                    <a:outerShdw blurRad="12700" dist="38100" dir="2700000" algn="tl" rotWithShape="0">
                      <a:schemeClr val="accent5">
                        <a:lumMod val="60000"/>
                        <a:lumOff val="40000"/>
                      </a:schemeClr>
                    </a:outerShdw>
                  </a:effectLst>
                </a:rPr>
                <a:t>?</a:t>
              </a:r>
            </a:p>
          </p:txBody>
        </p:sp>
        <p:sp>
          <p:nvSpPr>
            <p:cNvPr id="4" name="Rectangle 3">
              <a:extLst>
                <a:ext uri="{FF2B5EF4-FFF2-40B4-BE49-F238E27FC236}">
                  <a16:creationId xmlns:a16="http://schemas.microsoft.com/office/drawing/2014/main" id="{870033C9-368E-0A25-CDEA-6C34137B27C1}"/>
                </a:ext>
              </a:extLst>
            </p:cNvPr>
            <p:cNvSpPr/>
            <p:nvPr/>
          </p:nvSpPr>
          <p:spPr>
            <a:xfrm>
              <a:off x="5033638" y="4423620"/>
              <a:ext cx="50526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44536A"/>
                  </a:solidFill>
                  <a:effectLst>
                    <a:outerShdw blurRad="12700" dist="38100" dir="2700000" algn="tl" rotWithShape="0">
                      <a:schemeClr val="accent5">
                        <a:lumMod val="60000"/>
                        <a:lumOff val="40000"/>
                      </a:schemeClr>
                    </a:outerShdw>
                  </a:effectLst>
                </a:rPr>
                <a:t>?</a:t>
              </a:r>
            </a:p>
          </p:txBody>
        </p:sp>
      </p:grpSp>
      <p:sp>
        <p:nvSpPr>
          <p:cNvPr id="12" name="Content Placeholder 2">
            <a:extLst>
              <a:ext uri="{FF2B5EF4-FFF2-40B4-BE49-F238E27FC236}">
                <a16:creationId xmlns:a16="http://schemas.microsoft.com/office/drawing/2014/main" id="{7AB94FF1-E166-3D58-85B0-44816A213078}"/>
              </a:ext>
            </a:extLst>
          </p:cNvPr>
          <p:cNvSpPr>
            <a:spLocks noGrp="1"/>
          </p:cNvSpPr>
          <p:nvPr>
            <p:ph idx="1"/>
          </p:nvPr>
        </p:nvSpPr>
        <p:spPr>
          <a:xfrm>
            <a:off x="0" y="2341422"/>
            <a:ext cx="5604557" cy="2806922"/>
          </a:xfrm>
        </p:spPr>
        <p:txBody>
          <a:bodyPr/>
          <a:lstStyle/>
          <a:p>
            <a:pPr marL="0" indent="0">
              <a:buNone/>
            </a:pPr>
            <a:r>
              <a:rPr lang="en-GB" sz="2800" b="1" dirty="0">
                <a:solidFill>
                  <a:srgbClr val="44536A"/>
                </a:solidFill>
              </a:rPr>
              <a:t>Consider our discussions and aspirations to become a </a:t>
            </a:r>
            <a:r>
              <a:rPr lang="en-GB" sz="2800" b="1" dirty="0" err="1">
                <a:solidFill>
                  <a:srgbClr val="44536A"/>
                </a:solidFill>
              </a:rPr>
              <a:t>STaR</a:t>
            </a:r>
            <a:r>
              <a:rPr lang="en-GB" sz="2800" b="1" dirty="0">
                <a:solidFill>
                  <a:srgbClr val="44536A"/>
                </a:solidFill>
              </a:rPr>
              <a:t> Partnership with shared  language, behaviours and ways of engaging  and working with children and families as well as other professionals…</a:t>
            </a:r>
          </a:p>
        </p:txBody>
      </p:sp>
    </p:spTree>
    <p:extLst>
      <p:ext uri="{BB962C8B-B14F-4D97-AF65-F5344CB8AC3E}">
        <p14:creationId xmlns:p14="http://schemas.microsoft.com/office/powerpoint/2010/main" val="123485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A1BE-7A41-2CCA-1247-DE3BFBAED015}"/>
              </a:ext>
            </a:extLst>
          </p:cNvPr>
          <p:cNvSpPr>
            <a:spLocks noGrp="1"/>
          </p:cNvSpPr>
          <p:nvPr>
            <p:ph type="title"/>
          </p:nvPr>
        </p:nvSpPr>
        <p:spPr>
          <a:xfrm>
            <a:off x="793145" y="4582275"/>
            <a:ext cx="10605705" cy="916980"/>
          </a:xfrm>
        </p:spPr>
        <p:txBody>
          <a:bodyPr>
            <a:normAutofit fontScale="90000"/>
          </a:bodyPr>
          <a:lstStyle/>
          <a:p>
            <a:pPr algn="ctr"/>
            <a:br>
              <a:rPr lang="en-GB" sz="4400" b="1" dirty="0">
                <a:solidFill>
                  <a:srgbClr val="536689"/>
                </a:solidFill>
                <a:effectLst/>
              </a:rPr>
            </a:br>
            <a:r>
              <a:rPr lang="en-GB" sz="4400" b="1" dirty="0">
                <a:solidFill>
                  <a:srgbClr val="536689"/>
                </a:solidFill>
                <a:effectLst/>
              </a:rPr>
              <a:t>Help vs Harm</a:t>
            </a:r>
            <a:br>
              <a:rPr lang="en-GB" sz="4400" b="1" dirty="0">
                <a:solidFill>
                  <a:srgbClr val="536689"/>
                </a:solidFill>
                <a:effectLst/>
              </a:rPr>
            </a:br>
            <a:r>
              <a:rPr lang="en-GB" sz="4400" b="1" dirty="0">
                <a:solidFill>
                  <a:srgbClr val="536689"/>
                </a:solidFill>
                <a:effectLst/>
              </a:rPr>
              <a:t>Introducing our Integrated Front Door</a:t>
            </a:r>
            <a:br>
              <a:rPr lang="en-GB" sz="4400" b="1" dirty="0">
                <a:solidFill>
                  <a:srgbClr val="536689"/>
                </a:solidFill>
                <a:effectLst/>
              </a:rPr>
            </a:br>
            <a:br>
              <a:rPr lang="en-GB" sz="4400" b="1" dirty="0">
                <a:solidFill>
                  <a:srgbClr val="536689"/>
                </a:solidFill>
                <a:effectLst/>
              </a:rPr>
            </a:br>
            <a:br>
              <a:rPr lang="en-GB" sz="4400" b="1" dirty="0">
                <a:solidFill>
                  <a:srgbClr val="536689"/>
                </a:solidFill>
                <a:effectLst/>
              </a:rPr>
            </a:br>
            <a:endParaRPr lang="en-GB" sz="4400" b="1" dirty="0">
              <a:solidFill>
                <a:srgbClr val="536689"/>
              </a:solidFill>
              <a:effectLst/>
            </a:endParaRPr>
          </a:p>
        </p:txBody>
      </p:sp>
      <p:sp>
        <p:nvSpPr>
          <p:cNvPr id="4" name="Rectangle 1">
            <a:extLst>
              <a:ext uri="{FF2B5EF4-FFF2-40B4-BE49-F238E27FC236}">
                <a16:creationId xmlns:a16="http://schemas.microsoft.com/office/drawing/2014/main" id="{A0609134-B8AB-73F3-FA85-243075C016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logo for a child protection company&#10;&#10;Description automatically generated">
            <a:extLst>
              <a:ext uri="{FF2B5EF4-FFF2-40B4-BE49-F238E27FC236}">
                <a16:creationId xmlns:a16="http://schemas.microsoft.com/office/drawing/2014/main" id="{914B8C24-73A9-88CA-2AE3-3A1282F23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626" y="477848"/>
            <a:ext cx="5302744" cy="3749040"/>
          </a:xfrm>
          <a:prstGeom prst="rect">
            <a:avLst/>
          </a:prstGeom>
        </p:spPr>
      </p:pic>
      <p:sp>
        <p:nvSpPr>
          <p:cNvPr id="5" name="TextBox 4">
            <a:extLst>
              <a:ext uri="{FF2B5EF4-FFF2-40B4-BE49-F238E27FC236}">
                <a16:creationId xmlns:a16="http://schemas.microsoft.com/office/drawing/2014/main" id="{96EC37C4-9312-6537-31AC-7BFCC59AEBC3}"/>
              </a:ext>
            </a:extLst>
          </p:cNvPr>
          <p:cNvSpPr txBox="1"/>
          <p:nvPr/>
        </p:nvSpPr>
        <p:spPr>
          <a:xfrm>
            <a:off x="2294020" y="5246723"/>
            <a:ext cx="7924800" cy="707886"/>
          </a:xfrm>
          <a:prstGeom prst="rect">
            <a:avLst/>
          </a:prstGeom>
          <a:noFill/>
        </p:spPr>
        <p:txBody>
          <a:bodyPr wrap="square" rtlCol="0">
            <a:spAutoFit/>
          </a:bodyPr>
          <a:lstStyle/>
          <a:p>
            <a:pPr algn="ctr"/>
            <a:r>
              <a:rPr lang="en-GB" sz="4000" b="1" dirty="0">
                <a:solidFill>
                  <a:srgbClr val="536689"/>
                </a:solidFill>
                <a:latin typeface="Aptos" panose="020B0004020202020204" pitchFamily="34" charset="0"/>
              </a:rPr>
              <a:t>Leah Arnold and Kate Griffiths </a:t>
            </a:r>
          </a:p>
        </p:txBody>
      </p:sp>
      <p:pic>
        <p:nvPicPr>
          <p:cNvPr id="3" name="Recorded Sound">
            <a:hlinkClick r:id="" action="ppaction://media"/>
            <a:extLst>
              <a:ext uri="{FF2B5EF4-FFF2-40B4-BE49-F238E27FC236}">
                <a16:creationId xmlns:a16="http://schemas.microsoft.com/office/drawing/2014/main" id="{8D269BB8-1291-A4B0-539E-47087FB214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1893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A1BE-7A41-2CCA-1247-DE3BFBAED015}"/>
              </a:ext>
            </a:extLst>
          </p:cNvPr>
          <p:cNvSpPr>
            <a:spLocks noGrp="1"/>
          </p:cNvSpPr>
          <p:nvPr>
            <p:ph type="title"/>
          </p:nvPr>
        </p:nvSpPr>
        <p:spPr>
          <a:xfrm>
            <a:off x="793146" y="3963563"/>
            <a:ext cx="10605705" cy="929517"/>
          </a:xfrm>
        </p:spPr>
        <p:txBody>
          <a:bodyPr>
            <a:normAutofit fontScale="90000"/>
          </a:bodyPr>
          <a:lstStyle/>
          <a:p>
            <a:pPr algn="ctr"/>
            <a:r>
              <a:rPr lang="en-GB" sz="4400" b="1" dirty="0">
                <a:solidFill>
                  <a:srgbClr val="536689"/>
                </a:solidFill>
                <a:effectLst/>
              </a:rPr>
              <a:t>What does an effective Integrated Front Door mean to you?</a:t>
            </a:r>
          </a:p>
        </p:txBody>
      </p:sp>
      <p:sp>
        <p:nvSpPr>
          <p:cNvPr id="4" name="Rectangle 1">
            <a:extLst>
              <a:ext uri="{FF2B5EF4-FFF2-40B4-BE49-F238E27FC236}">
                <a16:creationId xmlns:a16="http://schemas.microsoft.com/office/drawing/2014/main" id="{A0609134-B8AB-73F3-FA85-243075C016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logo for a child protection company&#10;&#10;Description automatically generated">
            <a:extLst>
              <a:ext uri="{FF2B5EF4-FFF2-40B4-BE49-F238E27FC236}">
                <a16:creationId xmlns:a16="http://schemas.microsoft.com/office/drawing/2014/main" id="{914B8C24-73A9-88CA-2AE3-3A1282F23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627" y="549767"/>
            <a:ext cx="5302744" cy="3749040"/>
          </a:xfrm>
          <a:prstGeom prst="rect">
            <a:avLst/>
          </a:prstGeom>
        </p:spPr>
      </p:pic>
    </p:spTree>
    <p:extLst>
      <p:ext uri="{BB962C8B-B14F-4D97-AF65-F5344CB8AC3E}">
        <p14:creationId xmlns:p14="http://schemas.microsoft.com/office/powerpoint/2010/main" val="2319583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D9FD-8AED-4A80-4E26-9CE59667F524}"/>
              </a:ext>
            </a:extLst>
          </p:cNvPr>
          <p:cNvSpPr>
            <a:spLocks noGrp="1"/>
          </p:cNvSpPr>
          <p:nvPr>
            <p:ph type="title"/>
          </p:nvPr>
        </p:nvSpPr>
        <p:spPr/>
        <p:txBody>
          <a:bodyPr/>
          <a:lstStyle/>
          <a:p>
            <a:r>
              <a:rPr lang="en-GB" b="1" dirty="0"/>
              <a:t>Help vs Harm: Integrated Front Door</a:t>
            </a:r>
          </a:p>
        </p:txBody>
      </p:sp>
      <p:grpSp>
        <p:nvGrpSpPr>
          <p:cNvPr id="24" name="Group 23">
            <a:extLst>
              <a:ext uri="{FF2B5EF4-FFF2-40B4-BE49-F238E27FC236}">
                <a16:creationId xmlns:a16="http://schemas.microsoft.com/office/drawing/2014/main" id="{DCBBBE98-DB84-9F6F-3207-4006E0DE50BD}"/>
              </a:ext>
            </a:extLst>
          </p:cNvPr>
          <p:cNvGrpSpPr/>
          <p:nvPr/>
        </p:nvGrpSpPr>
        <p:grpSpPr>
          <a:xfrm>
            <a:off x="1409700" y="1238331"/>
            <a:ext cx="9372600" cy="5059481"/>
            <a:chOff x="836873" y="1370306"/>
            <a:chExt cx="9372600" cy="5059481"/>
          </a:xfrm>
        </p:grpSpPr>
        <p:sp>
          <p:nvSpPr>
            <p:cNvPr id="5" name="Rectangle: Rounded Corners 4">
              <a:extLst>
                <a:ext uri="{FF2B5EF4-FFF2-40B4-BE49-F238E27FC236}">
                  <a16:creationId xmlns:a16="http://schemas.microsoft.com/office/drawing/2014/main" id="{29FE9764-377C-8276-B75B-D808B26F2579}"/>
                </a:ext>
              </a:extLst>
            </p:cNvPr>
            <p:cNvSpPr/>
            <p:nvPr/>
          </p:nvSpPr>
          <p:spPr>
            <a:xfrm>
              <a:off x="836873" y="2689348"/>
              <a:ext cx="4320000" cy="37457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1600" dirty="0">
                  <a:latin typeface="Aptos" panose="020B0004020202020204" pitchFamily="34" charset="0"/>
                </a:rPr>
                <a:t>Information, advice &amp; guidance</a:t>
              </a:r>
            </a:p>
          </p:txBody>
        </p:sp>
        <p:sp>
          <p:nvSpPr>
            <p:cNvPr id="6" name="Rectangle: Rounded Corners 5">
              <a:extLst>
                <a:ext uri="{FF2B5EF4-FFF2-40B4-BE49-F238E27FC236}">
                  <a16:creationId xmlns:a16="http://schemas.microsoft.com/office/drawing/2014/main" id="{7B86B569-0BE2-5C33-A5D2-792C2DBC4D25}"/>
                </a:ext>
              </a:extLst>
            </p:cNvPr>
            <p:cNvSpPr/>
            <p:nvPr/>
          </p:nvSpPr>
          <p:spPr>
            <a:xfrm>
              <a:off x="836873" y="2289238"/>
              <a:ext cx="4320000" cy="400110"/>
            </a:xfrm>
            <a:prstGeom prst="roundRect">
              <a:avLst>
                <a:gd name="adj" fmla="val 0"/>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GB" sz="2000" dirty="0">
                  <a:solidFill>
                    <a:srgbClr val="44536A"/>
                  </a:solidFill>
                  <a:latin typeface="Aptos" panose="020B0004020202020204" pitchFamily="34" charset="0"/>
                </a:rPr>
                <a:t>Ingredients of an effective IFD</a:t>
              </a:r>
            </a:p>
          </p:txBody>
        </p:sp>
        <p:sp>
          <p:nvSpPr>
            <p:cNvPr id="9" name="Rectangle: Rounded Corners 8">
              <a:extLst>
                <a:ext uri="{FF2B5EF4-FFF2-40B4-BE49-F238E27FC236}">
                  <a16:creationId xmlns:a16="http://schemas.microsoft.com/office/drawing/2014/main" id="{3926C6BF-FBBF-B84E-46A9-F67064152910}"/>
                </a:ext>
              </a:extLst>
            </p:cNvPr>
            <p:cNvSpPr/>
            <p:nvPr/>
          </p:nvSpPr>
          <p:spPr>
            <a:xfrm>
              <a:off x="836873" y="1370306"/>
              <a:ext cx="9372600" cy="783193"/>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2000" dirty="0">
                  <a:effectLst>
                    <a:outerShdw blurRad="38100" dist="38100" dir="2700000" algn="tl">
                      <a:srgbClr val="000000">
                        <a:alpha val="43137"/>
                      </a:srgbClr>
                    </a:outerShdw>
                  </a:effectLst>
                  <a:latin typeface="Aptos" panose="020B0004020202020204" pitchFamily="34" charset="0"/>
                </a:rPr>
                <a:t>Points of access to help, support and protection for children</a:t>
              </a:r>
              <a:br>
                <a:rPr lang="en-GB" sz="2000" dirty="0">
                  <a:effectLst>
                    <a:outerShdw blurRad="38100" dist="38100" dir="2700000" algn="tl">
                      <a:srgbClr val="000000">
                        <a:alpha val="43137"/>
                      </a:srgbClr>
                    </a:outerShdw>
                  </a:effectLst>
                  <a:latin typeface="Aptos" panose="020B0004020202020204" pitchFamily="34" charset="0"/>
                </a:rPr>
              </a:br>
              <a:r>
                <a:rPr lang="en-GB" sz="2000" dirty="0">
                  <a:effectLst>
                    <a:outerShdw blurRad="38100" dist="38100" dir="2700000" algn="tl">
                      <a:srgbClr val="000000">
                        <a:alpha val="43137"/>
                      </a:srgbClr>
                    </a:outerShdw>
                  </a:effectLst>
                  <a:latin typeface="Aptos" panose="020B0004020202020204" pitchFamily="34" charset="0"/>
                </a:rPr>
                <a:t>G</a:t>
              </a:r>
              <a:r>
                <a:rPr lang="en-GB" sz="2000" i="1" dirty="0">
                  <a:effectLst>
                    <a:outerShdw blurRad="38100" dist="38100" dir="2700000" algn="tl">
                      <a:srgbClr val="000000">
                        <a:alpha val="43137"/>
                      </a:srgbClr>
                    </a:outerShdw>
                  </a:effectLst>
                  <a:latin typeface="Aptos" panose="020B0004020202020204" pitchFamily="34" charset="0"/>
                </a:rPr>
                <a:t>etting the right help at the right time</a:t>
              </a:r>
            </a:p>
          </p:txBody>
        </p:sp>
        <p:sp>
          <p:nvSpPr>
            <p:cNvPr id="12" name="Rectangle: Rounded Corners 11">
              <a:extLst>
                <a:ext uri="{FF2B5EF4-FFF2-40B4-BE49-F238E27FC236}">
                  <a16:creationId xmlns:a16="http://schemas.microsoft.com/office/drawing/2014/main" id="{D8B8DC26-C49D-5EA4-F67F-31B8DF92E1CB}"/>
                </a:ext>
              </a:extLst>
            </p:cNvPr>
            <p:cNvSpPr/>
            <p:nvPr/>
          </p:nvSpPr>
          <p:spPr>
            <a:xfrm>
              <a:off x="5889473" y="4245430"/>
              <a:ext cx="4320000" cy="37457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1600" dirty="0">
                  <a:solidFill>
                    <a:schemeClr val="bg1"/>
                  </a:solidFill>
                  <a:effectLst>
                    <a:outerShdw blurRad="38100" dist="38100" dir="2700000" algn="tl">
                      <a:srgbClr val="000000">
                        <a:alpha val="43137"/>
                      </a:srgbClr>
                    </a:outerShdw>
                  </a:effectLst>
                  <a:latin typeface="Aptos" panose="020B0004020202020204" pitchFamily="34" charset="0"/>
                </a:rPr>
                <a:t>Universal Support</a:t>
              </a:r>
            </a:p>
          </p:txBody>
        </p:sp>
        <p:sp>
          <p:nvSpPr>
            <p:cNvPr id="13" name="Rectangle: Rounded Corners 12">
              <a:extLst>
                <a:ext uri="{FF2B5EF4-FFF2-40B4-BE49-F238E27FC236}">
                  <a16:creationId xmlns:a16="http://schemas.microsoft.com/office/drawing/2014/main" id="{BD14BEEC-301F-FCBF-A2F1-36D5D1A3123F}"/>
                </a:ext>
              </a:extLst>
            </p:cNvPr>
            <p:cNvSpPr/>
            <p:nvPr/>
          </p:nvSpPr>
          <p:spPr>
            <a:xfrm>
              <a:off x="5889473" y="3097971"/>
              <a:ext cx="4320000" cy="1015663"/>
            </a:xfrm>
            <a:prstGeom prst="roundRect">
              <a:avLst>
                <a:gd name="adj" fmla="val 0"/>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GB" sz="2000" dirty="0">
                  <a:solidFill>
                    <a:srgbClr val="44536A"/>
                  </a:solidFill>
                  <a:latin typeface="Aptos" panose="020B0004020202020204" pitchFamily="34" charset="0"/>
                </a:rPr>
                <a:t>Each component of the IFD is reliant on other areas of the system (partnership) working well together</a:t>
              </a:r>
            </a:p>
          </p:txBody>
        </p:sp>
        <p:sp>
          <p:nvSpPr>
            <p:cNvPr id="14" name="Rectangle: Rounded Corners 13">
              <a:extLst>
                <a:ext uri="{FF2B5EF4-FFF2-40B4-BE49-F238E27FC236}">
                  <a16:creationId xmlns:a16="http://schemas.microsoft.com/office/drawing/2014/main" id="{82D75A36-B50E-089F-273A-C750D8328620}"/>
                </a:ext>
              </a:extLst>
            </p:cNvPr>
            <p:cNvSpPr/>
            <p:nvPr/>
          </p:nvSpPr>
          <p:spPr>
            <a:xfrm>
              <a:off x="5889473" y="4755331"/>
              <a:ext cx="4320000" cy="37457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1600" dirty="0">
                  <a:solidFill>
                    <a:schemeClr val="bg1"/>
                  </a:solidFill>
                  <a:effectLst>
                    <a:outerShdw blurRad="38100" dist="38100" dir="2700000" algn="tl">
                      <a:srgbClr val="000000">
                        <a:alpha val="43137"/>
                      </a:srgbClr>
                    </a:outerShdw>
                  </a:effectLst>
                  <a:latin typeface="Aptos" panose="020B0004020202020204" pitchFamily="34" charset="0"/>
                </a:rPr>
                <a:t>Early Help System (Single and Multi-Agency)</a:t>
              </a:r>
            </a:p>
          </p:txBody>
        </p:sp>
        <p:sp>
          <p:nvSpPr>
            <p:cNvPr id="15" name="Rectangle: Rounded Corners 14">
              <a:extLst>
                <a:ext uri="{FF2B5EF4-FFF2-40B4-BE49-F238E27FC236}">
                  <a16:creationId xmlns:a16="http://schemas.microsoft.com/office/drawing/2014/main" id="{13E730EC-E0F9-4F9F-FB79-6FAA51DE598A}"/>
                </a:ext>
              </a:extLst>
            </p:cNvPr>
            <p:cNvSpPr/>
            <p:nvPr/>
          </p:nvSpPr>
          <p:spPr>
            <a:xfrm>
              <a:off x="5889473" y="5265232"/>
              <a:ext cx="4320000" cy="37457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1600" dirty="0">
                  <a:solidFill>
                    <a:schemeClr val="bg1"/>
                  </a:solidFill>
                  <a:effectLst>
                    <a:outerShdw blurRad="38100" dist="38100" dir="2700000" algn="tl">
                      <a:srgbClr val="000000">
                        <a:alpha val="43137"/>
                      </a:srgbClr>
                    </a:outerShdw>
                  </a:effectLst>
                  <a:latin typeface="Aptos" panose="020B0004020202020204" pitchFamily="34" charset="0"/>
                </a:rPr>
                <a:t>MASH</a:t>
              </a:r>
            </a:p>
          </p:txBody>
        </p:sp>
        <p:sp>
          <p:nvSpPr>
            <p:cNvPr id="16" name="Rectangle: Rounded Corners 15">
              <a:extLst>
                <a:ext uri="{FF2B5EF4-FFF2-40B4-BE49-F238E27FC236}">
                  <a16:creationId xmlns:a16="http://schemas.microsoft.com/office/drawing/2014/main" id="{11834E65-0C85-1DD3-9425-3B1F64011E39}"/>
                </a:ext>
              </a:extLst>
            </p:cNvPr>
            <p:cNvSpPr/>
            <p:nvPr/>
          </p:nvSpPr>
          <p:spPr>
            <a:xfrm>
              <a:off x="836873" y="3199250"/>
              <a:ext cx="4320000" cy="37457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1600" dirty="0">
                  <a:latin typeface="Aptos" panose="020B0004020202020204" pitchFamily="34" charset="0"/>
                </a:rPr>
                <a:t>Gathering &amp; analysing information</a:t>
              </a:r>
            </a:p>
          </p:txBody>
        </p:sp>
        <p:sp>
          <p:nvSpPr>
            <p:cNvPr id="17" name="Rectangle: Rounded Corners 16">
              <a:extLst>
                <a:ext uri="{FF2B5EF4-FFF2-40B4-BE49-F238E27FC236}">
                  <a16:creationId xmlns:a16="http://schemas.microsoft.com/office/drawing/2014/main" id="{70ED21FB-42E2-3A49-A031-356EA04B65DE}"/>
                </a:ext>
              </a:extLst>
            </p:cNvPr>
            <p:cNvSpPr/>
            <p:nvPr/>
          </p:nvSpPr>
          <p:spPr>
            <a:xfrm>
              <a:off x="836873" y="3709150"/>
              <a:ext cx="4320000" cy="37457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1600" dirty="0">
                  <a:latin typeface="Aptos" panose="020B0004020202020204" pitchFamily="34" charset="0"/>
                </a:rPr>
                <a:t>Sharing information well</a:t>
              </a:r>
            </a:p>
          </p:txBody>
        </p:sp>
        <p:sp>
          <p:nvSpPr>
            <p:cNvPr id="20" name="Rectangle: Rounded Corners 19">
              <a:extLst>
                <a:ext uri="{FF2B5EF4-FFF2-40B4-BE49-F238E27FC236}">
                  <a16:creationId xmlns:a16="http://schemas.microsoft.com/office/drawing/2014/main" id="{DA575D91-701F-DA0C-9343-8F44AF1AAC30}"/>
                </a:ext>
              </a:extLst>
            </p:cNvPr>
            <p:cNvSpPr/>
            <p:nvPr/>
          </p:nvSpPr>
          <p:spPr>
            <a:xfrm>
              <a:off x="836873" y="4219050"/>
              <a:ext cx="4320000" cy="37457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1600" dirty="0">
                  <a:latin typeface="Aptos" panose="020B0004020202020204" pitchFamily="34" charset="0"/>
                </a:rPr>
                <a:t>Evaluating family strengths and risks</a:t>
              </a:r>
            </a:p>
          </p:txBody>
        </p:sp>
        <p:sp>
          <p:nvSpPr>
            <p:cNvPr id="21" name="Rectangle: Rounded Corners 20">
              <a:extLst>
                <a:ext uri="{FF2B5EF4-FFF2-40B4-BE49-F238E27FC236}">
                  <a16:creationId xmlns:a16="http://schemas.microsoft.com/office/drawing/2014/main" id="{65ADA05B-1175-783D-ADDC-F9E06D3ECEE3}"/>
                </a:ext>
              </a:extLst>
            </p:cNvPr>
            <p:cNvSpPr/>
            <p:nvPr/>
          </p:nvSpPr>
          <p:spPr>
            <a:xfrm>
              <a:off x="836873" y="4728950"/>
              <a:ext cx="4320000" cy="37457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1600" dirty="0">
                  <a:latin typeface="Aptos" panose="020B0004020202020204" pitchFamily="34" charset="0"/>
                </a:rPr>
                <a:t>Using Early Help appropriately</a:t>
              </a:r>
            </a:p>
          </p:txBody>
        </p:sp>
        <p:sp>
          <p:nvSpPr>
            <p:cNvPr id="22" name="Rectangle: Rounded Corners 21">
              <a:extLst>
                <a:ext uri="{FF2B5EF4-FFF2-40B4-BE49-F238E27FC236}">
                  <a16:creationId xmlns:a16="http://schemas.microsoft.com/office/drawing/2014/main" id="{FA37155E-A833-49E1-FE37-8E6C15C18CEC}"/>
                </a:ext>
              </a:extLst>
            </p:cNvPr>
            <p:cNvSpPr/>
            <p:nvPr/>
          </p:nvSpPr>
          <p:spPr>
            <a:xfrm>
              <a:off x="836873" y="5238850"/>
              <a:ext cx="4320000" cy="646986"/>
            </a:xfrm>
            <a:prstGeom prst="roundRect">
              <a:avLst>
                <a:gd name="adj" fmla="val 13753"/>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1600" dirty="0">
                  <a:latin typeface="Aptos" panose="020B0004020202020204" pitchFamily="34" charset="0"/>
                </a:rPr>
                <a:t>Culture of placing the welfare</a:t>
              </a:r>
              <a:br>
                <a:rPr lang="en-GB" sz="1600" dirty="0">
                  <a:latin typeface="Aptos" panose="020B0004020202020204" pitchFamily="34" charset="0"/>
                </a:rPr>
              </a:br>
              <a:r>
                <a:rPr lang="en-GB" sz="1600" dirty="0">
                  <a:latin typeface="Aptos" panose="020B0004020202020204" pitchFamily="34" charset="0"/>
                </a:rPr>
                <a:t>of children at the centre</a:t>
              </a:r>
            </a:p>
          </p:txBody>
        </p:sp>
        <p:sp>
          <p:nvSpPr>
            <p:cNvPr id="23" name="Rectangle: Rounded Corners 22">
              <a:extLst>
                <a:ext uri="{FF2B5EF4-FFF2-40B4-BE49-F238E27FC236}">
                  <a16:creationId xmlns:a16="http://schemas.microsoft.com/office/drawing/2014/main" id="{553C206C-7250-D7EC-4FDE-7976C9B1ACEC}"/>
                </a:ext>
              </a:extLst>
            </p:cNvPr>
            <p:cNvSpPr/>
            <p:nvPr/>
          </p:nvSpPr>
          <p:spPr>
            <a:xfrm>
              <a:off x="836873" y="6055216"/>
              <a:ext cx="4320000" cy="37457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ctr"/>
              <a:r>
                <a:rPr lang="en-GB" sz="1600" dirty="0">
                  <a:latin typeface="Aptos" panose="020B0004020202020204" pitchFamily="34" charset="0"/>
                </a:rPr>
                <a:t>Valuing professional disciplines &amp; expertise</a:t>
              </a:r>
            </a:p>
          </p:txBody>
        </p:sp>
      </p:grpSp>
    </p:spTree>
    <p:extLst>
      <p:ext uri="{BB962C8B-B14F-4D97-AF65-F5344CB8AC3E}">
        <p14:creationId xmlns:p14="http://schemas.microsoft.com/office/powerpoint/2010/main" val="1704184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A4C0-5E4A-7105-A50A-3645514F1997}"/>
              </a:ext>
            </a:extLst>
          </p:cNvPr>
          <p:cNvSpPr>
            <a:spLocks noGrp="1"/>
          </p:cNvSpPr>
          <p:nvPr>
            <p:ph type="title"/>
          </p:nvPr>
        </p:nvSpPr>
        <p:spPr/>
        <p:txBody>
          <a:bodyPr>
            <a:normAutofit/>
          </a:bodyPr>
          <a:lstStyle/>
          <a:p>
            <a:r>
              <a:rPr lang="en-GB" b="1" dirty="0">
                <a:effectLst>
                  <a:outerShdw blurRad="38100" dist="38100" dir="2700000" algn="tl">
                    <a:srgbClr val="000000">
                      <a:alpha val="43137"/>
                    </a:srgbClr>
                  </a:outerShdw>
                </a:effectLst>
              </a:rPr>
              <a:t>Help vs Harm: Whole system</a:t>
            </a:r>
            <a:endParaRPr lang="en-GB" sz="1800" dirty="0"/>
          </a:p>
        </p:txBody>
      </p:sp>
      <p:sp>
        <p:nvSpPr>
          <p:cNvPr id="4" name="Rectangle: Rounded Corners 3">
            <a:extLst>
              <a:ext uri="{FF2B5EF4-FFF2-40B4-BE49-F238E27FC236}">
                <a16:creationId xmlns:a16="http://schemas.microsoft.com/office/drawing/2014/main" id="{32D665AC-3E95-E95C-ED0F-E81E5CC0C43F}"/>
              </a:ext>
            </a:extLst>
          </p:cNvPr>
          <p:cNvSpPr/>
          <p:nvPr/>
        </p:nvSpPr>
        <p:spPr>
          <a:xfrm>
            <a:off x="1612110" y="1939898"/>
            <a:ext cx="2370044" cy="494880"/>
          </a:xfrm>
          <a:prstGeom prst="roundRect">
            <a:avLst/>
          </a:prstGeom>
          <a:solidFill>
            <a:schemeClr val="bg1"/>
          </a:solidFill>
          <a:ln>
            <a:solidFill>
              <a:srgbClr val="2F497D"/>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5" name="Rectangle: Rounded Corners 4">
            <a:extLst>
              <a:ext uri="{FF2B5EF4-FFF2-40B4-BE49-F238E27FC236}">
                <a16:creationId xmlns:a16="http://schemas.microsoft.com/office/drawing/2014/main" id="{703D8DD8-674C-56A1-6909-A59DAB184A70}"/>
              </a:ext>
            </a:extLst>
          </p:cNvPr>
          <p:cNvSpPr/>
          <p:nvPr/>
        </p:nvSpPr>
        <p:spPr>
          <a:xfrm>
            <a:off x="1678491" y="2269673"/>
            <a:ext cx="2237282" cy="1123712"/>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rPr>
              <a:t>Service for everyone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olidFill>
                <a:prstClr val="white"/>
              </a:solidFill>
              <a:effectLst>
                <a:outerShdw blurRad="38100" dist="38100" dir="2700000" algn="tl">
                  <a:srgbClr val="000000">
                    <a:alpha val="43137"/>
                  </a:srgbClr>
                </a:outerShdw>
              </a:effectLst>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endParaRPr>
          </a:p>
        </p:txBody>
      </p:sp>
      <p:sp>
        <p:nvSpPr>
          <p:cNvPr id="6" name="Rectangle: Rounded Corners 5">
            <a:extLst>
              <a:ext uri="{FF2B5EF4-FFF2-40B4-BE49-F238E27FC236}">
                <a16:creationId xmlns:a16="http://schemas.microsoft.com/office/drawing/2014/main" id="{0C430EF8-326D-4117-E3A0-1EE0947EA390}"/>
              </a:ext>
            </a:extLst>
          </p:cNvPr>
          <p:cNvSpPr/>
          <p:nvPr/>
        </p:nvSpPr>
        <p:spPr>
          <a:xfrm>
            <a:off x="1678491" y="1939898"/>
            <a:ext cx="2237282" cy="329775"/>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E5A5C"/>
                </a:solidFill>
                <a:effectLst/>
                <a:uLnTx/>
                <a:uFillTx/>
                <a:latin typeface="Aptos" panose="020B0004020202020204" pitchFamily="34" charset="0"/>
                <a:ea typeface="+mn-ea"/>
                <a:cs typeface="+mn-cs"/>
              </a:rPr>
              <a:t>Universal Help</a:t>
            </a:r>
          </a:p>
        </p:txBody>
      </p:sp>
      <p:sp>
        <p:nvSpPr>
          <p:cNvPr id="7" name="Rectangle: Rounded Corners 6">
            <a:extLst>
              <a:ext uri="{FF2B5EF4-FFF2-40B4-BE49-F238E27FC236}">
                <a16:creationId xmlns:a16="http://schemas.microsoft.com/office/drawing/2014/main" id="{552A2DD0-B94C-7BD9-136E-AFA100A2DA06}"/>
              </a:ext>
            </a:extLst>
          </p:cNvPr>
          <p:cNvSpPr/>
          <p:nvPr/>
        </p:nvSpPr>
        <p:spPr>
          <a:xfrm>
            <a:off x="4121211" y="1939898"/>
            <a:ext cx="2370044" cy="494880"/>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8" name="Rectangle: Rounded Corners 7">
            <a:extLst>
              <a:ext uri="{FF2B5EF4-FFF2-40B4-BE49-F238E27FC236}">
                <a16:creationId xmlns:a16="http://schemas.microsoft.com/office/drawing/2014/main" id="{93DBF4DA-5EDF-7499-050D-7BB33371BBCE}"/>
              </a:ext>
            </a:extLst>
          </p:cNvPr>
          <p:cNvSpPr/>
          <p:nvPr/>
        </p:nvSpPr>
        <p:spPr>
          <a:xfrm>
            <a:off x="4187592" y="2269673"/>
            <a:ext cx="2237282" cy="1074599"/>
          </a:xfrm>
          <a:prstGeom prst="roundRect">
            <a:avLst>
              <a:gd name="adj" fmla="val 10839"/>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rPr>
              <a:t>One  need, single agency  response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olidFill>
                <a:prstClr val="white"/>
              </a:solidFill>
              <a:effectLst>
                <a:outerShdw blurRad="38100" dist="38100" dir="2700000" algn="tl">
                  <a:srgbClr val="000000">
                    <a:alpha val="43137"/>
                  </a:srgbClr>
                </a:outerShdw>
              </a:effectLst>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rPr>
              <a:t> </a:t>
            </a:r>
          </a:p>
        </p:txBody>
      </p:sp>
      <p:sp>
        <p:nvSpPr>
          <p:cNvPr id="9" name="Rectangle: Rounded Corners 8">
            <a:extLst>
              <a:ext uri="{FF2B5EF4-FFF2-40B4-BE49-F238E27FC236}">
                <a16:creationId xmlns:a16="http://schemas.microsoft.com/office/drawing/2014/main" id="{1CC404AA-8911-C7D8-5536-5FB04FF122ED}"/>
              </a:ext>
            </a:extLst>
          </p:cNvPr>
          <p:cNvSpPr/>
          <p:nvPr/>
        </p:nvSpPr>
        <p:spPr>
          <a:xfrm>
            <a:off x="4187592" y="1939898"/>
            <a:ext cx="2237282" cy="329775"/>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E5A5C"/>
                </a:solidFill>
                <a:effectLst/>
                <a:uLnTx/>
                <a:uFillTx/>
                <a:latin typeface="Aptos" panose="020B0004020202020204" pitchFamily="34" charset="0"/>
                <a:ea typeface="+mn-ea"/>
                <a:cs typeface="+mn-cs"/>
              </a:rPr>
              <a:t>Single Agency Help</a:t>
            </a:r>
          </a:p>
        </p:txBody>
      </p:sp>
      <p:sp>
        <p:nvSpPr>
          <p:cNvPr id="10" name="Rectangle: Rounded Corners 9">
            <a:extLst>
              <a:ext uri="{FF2B5EF4-FFF2-40B4-BE49-F238E27FC236}">
                <a16:creationId xmlns:a16="http://schemas.microsoft.com/office/drawing/2014/main" id="{B12543A8-E17B-15B6-C479-BB25722B834A}"/>
              </a:ext>
            </a:extLst>
          </p:cNvPr>
          <p:cNvSpPr/>
          <p:nvPr/>
        </p:nvSpPr>
        <p:spPr>
          <a:xfrm>
            <a:off x="6630312" y="1939898"/>
            <a:ext cx="2370044" cy="494880"/>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1" name="Rectangle: Rounded Corners 10">
            <a:extLst>
              <a:ext uri="{FF2B5EF4-FFF2-40B4-BE49-F238E27FC236}">
                <a16:creationId xmlns:a16="http://schemas.microsoft.com/office/drawing/2014/main" id="{E6F6AD16-60B6-80E5-68BF-0713C30E0F63}"/>
              </a:ext>
            </a:extLst>
          </p:cNvPr>
          <p:cNvSpPr/>
          <p:nvPr/>
        </p:nvSpPr>
        <p:spPr>
          <a:xfrm>
            <a:off x="6696693" y="2269673"/>
            <a:ext cx="2237282" cy="1064776"/>
          </a:xfrm>
          <a:prstGeom prst="roundRect">
            <a:avLst>
              <a:gd name="adj" fmla="val 8757"/>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rPr>
              <a:t>Two or more  needs  are  identified, with  two or more agencies  need to provide help</a:t>
            </a:r>
          </a:p>
        </p:txBody>
      </p:sp>
      <p:sp>
        <p:nvSpPr>
          <p:cNvPr id="12" name="Rectangle: Rounded Corners 11">
            <a:extLst>
              <a:ext uri="{FF2B5EF4-FFF2-40B4-BE49-F238E27FC236}">
                <a16:creationId xmlns:a16="http://schemas.microsoft.com/office/drawing/2014/main" id="{581B0061-9734-C804-8D8A-9DCB52E27D82}"/>
              </a:ext>
            </a:extLst>
          </p:cNvPr>
          <p:cNvSpPr/>
          <p:nvPr/>
        </p:nvSpPr>
        <p:spPr>
          <a:xfrm>
            <a:off x="6696693" y="1939898"/>
            <a:ext cx="2237282" cy="329775"/>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E5A5C"/>
                </a:solidFill>
                <a:effectLst/>
                <a:uLnTx/>
                <a:uFillTx/>
                <a:latin typeface="Aptos" panose="020B0004020202020204" pitchFamily="34" charset="0"/>
                <a:ea typeface="+mn-ea"/>
                <a:cs typeface="+mn-cs"/>
              </a:rPr>
              <a:t>Multi Agency Help</a:t>
            </a:r>
          </a:p>
        </p:txBody>
      </p:sp>
      <p:sp>
        <p:nvSpPr>
          <p:cNvPr id="13" name="Rectangle: Rounded Corners 12">
            <a:extLst>
              <a:ext uri="{FF2B5EF4-FFF2-40B4-BE49-F238E27FC236}">
                <a16:creationId xmlns:a16="http://schemas.microsoft.com/office/drawing/2014/main" id="{4FDD8F08-C8A9-1C57-D20C-AFCB46CFD9BF}"/>
              </a:ext>
            </a:extLst>
          </p:cNvPr>
          <p:cNvSpPr/>
          <p:nvPr/>
        </p:nvSpPr>
        <p:spPr>
          <a:xfrm>
            <a:off x="9420682" y="1939898"/>
            <a:ext cx="2370044" cy="494880"/>
          </a:xfrm>
          <a:prstGeom prst="roundRect">
            <a:avLst/>
          </a:prstGeom>
          <a:solidFill>
            <a:schemeClr val="bg1"/>
          </a:solidFill>
          <a:ln>
            <a:solidFill>
              <a:srgbClr val="2F49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4" name="Rectangle: Rounded Corners 13">
            <a:extLst>
              <a:ext uri="{FF2B5EF4-FFF2-40B4-BE49-F238E27FC236}">
                <a16:creationId xmlns:a16="http://schemas.microsoft.com/office/drawing/2014/main" id="{67B0F5BC-AC40-DD9F-4534-6FA9D5D26B21}"/>
              </a:ext>
            </a:extLst>
          </p:cNvPr>
          <p:cNvSpPr/>
          <p:nvPr/>
        </p:nvSpPr>
        <p:spPr>
          <a:xfrm>
            <a:off x="9487063" y="2269673"/>
            <a:ext cx="2237282" cy="1074599"/>
          </a:xfrm>
          <a:prstGeom prst="roundRect">
            <a:avLst>
              <a:gd name="adj" fmla="val 10515"/>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rPr>
              <a:t>Significant and immediate concern for a  child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endParaRPr>
          </a:p>
        </p:txBody>
      </p:sp>
      <p:sp>
        <p:nvSpPr>
          <p:cNvPr id="15" name="Rectangle: Rounded Corners 14">
            <a:extLst>
              <a:ext uri="{FF2B5EF4-FFF2-40B4-BE49-F238E27FC236}">
                <a16:creationId xmlns:a16="http://schemas.microsoft.com/office/drawing/2014/main" id="{494AF20F-64CC-5B99-FF6F-74D424F83B62}"/>
              </a:ext>
            </a:extLst>
          </p:cNvPr>
          <p:cNvSpPr/>
          <p:nvPr/>
        </p:nvSpPr>
        <p:spPr>
          <a:xfrm>
            <a:off x="9487063" y="1939898"/>
            <a:ext cx="2237282" cy="329775"/>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E5A5C"/>
                </a:solidFill>
                <a:effectLst/>
                <a:uLnTx/>
                <a:uFillTx/>
                <a:latin typeface="Aptos" panose="020B0004020202020204" pitchFamily="34" charset="0"/>
                <a:ea typeface="+mn-ea"/>
                <a:cs typeface="+mn-cs"/>
              </a:rPr>
              <a:t>Specialist help</a:t>
            </a:r>
          </a:p>
        </p:txBody>
      </p:sp>
      <p:sp>
        <p:nvSpPr>
          <p:cNvPr id="16" name="Rectangle: Rounded Corners 15">
            <a:extLst>
              <a:ext uri="{FF2B5EF4-FFF2-40B4-BE49-F238E27FC236}">
                <a16:creationId xmlns:a16="http://schemas.microsoft.com/office/drawing/2014/main" id="{3865A5F9-974B-84F4-8628-12F7C11C9A6A}"/>
              </a:ext>
            </a:extLst>
          </p:cNvPr>
          <p:cNvSpPr/>
          <p:nvPr/>
        </p:nvSpPr>
        <p:spPr>
          <a:xfrm>
            <a:off x="1678491" y="3759827"/>
            <a:ext cx="2237282" cy="845552"/>
          </a:xfrm>
          <a:prstGeom prst="roundRect">
            <a:avLst>
              <a:gd name="adj" fmla="val 12566"/>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rPr>
              <a:t>Open  access - families  access  support as required. </a:t>
            </a:r>
          </a:p>
        </p:txBody>
      </p:sp>
      <p:sp>
        <p:nvSpPr>
          <p:cNvPr id="17" name="Rectangle: Rounded Corners 16">
            <a:extLst>
              <a:ext uri="{FF2B5EF4-FFF2-40B4-BE49-F238E27FC236}">
                <a16:creationId xmlns:a16="http://schemas.microsoft.com/office/drawing/2014/main" id="{C89E21D8-477F-9E4C-839B-4D4FAE79389D}"/>
              </a:ext>
            </a:extLst>
          </p:cNvPr>
          <p:cNvSpPr/>
          <p:nvPr/>
        </p:nvSpPr>
        <p:spPr>
          <a:xfrm>
            <a:off x="4187592" y="3759827"/>
            <a:ext cx="2237282" cy="830372"/>
          </a:xfrm>
          <a:prstGeom prst="roundRect">
            <a:avLst>
              <a:gd name="adj" fmla="val 10839"/>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rPr>
              <a:t>Services respond to  presenting needs of families. </a:t>
            </a:r>
          </a:p>
        </p:txBody>
      </p:sp>
      <p:sp>
        <p:nvSpPr>
          <p:cNvPr id="18" name="Rectangle: Rounded Corners 17">
            <a:extLst>
              <a:ext uri="{FF2B5EF4-FFF2-40B4-BE49-F238E27FC236}">
                <a16:creationId xmlns:a16="http://schemas.microsoft.com/office/drawing/2014/main" id="{C32F1F4C-E82E-69E3-A1B8-CDE2979E5524}"/>
              </a:ext>
            </a:extLst>
          </p:cNvPr>
          <p:cNvSpPr/>
          <p:nvPr/>
        </p:nvSpPr>
        <p:spPr>
          <a:xfrm>
            <a:off x="6696693" y="3757956"/>
            <a:ext cx="2237282" cy="875913"/>
          </a:xfrm>
          <a:prstGeom prst="roundRect">
            <a:avLst>
              <a:gd name="adj" fmla="val 17983"/>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rPr>
              <a:t>Team  around the  family (TAF).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endParaRPr>
          </a:p>
        </p:txBody>
      </p:sp>
      <p:sp>
        <p:nvSpPr>
          <p:cNvPr id="19" name="Rectangle: Rounded Corners 18">
            <a:extLst>
              <a:ext uri="{FF2B5EF4-FFF2-40B4-BE49-F238E27FC236}">
                <a16:creationId xmlns:a16="http://schemas.microsoft.com/office/drawing/2014/main" id="{0834D52B-EE2A-74DF-60C6-C43931BEB700}"/>
              </a:ext>
            </a:extLst>
          </p:cNvPr>
          <p:cNvSpPr/>
          <p:nvPr/>
        </p:nvSpPr>
        <p:spPr>
          <a:xfrm>
            <a:off x="9487063" y="3757956"/>
            <a:ext cx="2237282" cy="845552"/>
          </a:xfrm>
          <a:prstGeom prst="roundRect">
            <a:avLst>
              <a:gd name="adj" fmla="val 1356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olidFill>
                  <a:prstClr val="white"/>
                </a:solidFill>
                <a:effectLst>
                  <a:outerShdw blurRad="38100" dist="38100" dir="2700000" algn="tl">
                    <a:srgbClr val="000000">
                      <a:alpha val="43137"/>
                    </a:srgbClr>
                  </a:outerShdw>
                </a:effectLst>
                <a:latin typeface="Aptos" panose="020B0004020202020204" pitchFamily="34" charset="0"/>
              </a:rPr>
              <a:t>Integrated </a:t>
            </a:r>
            <a:r>
              <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rPr>
              <a:t>Front Door and </a:t>
            </a:r>
            <a:r>
              <a:rPr lang="en-GB" sz="1500" dirty="0">
                <a:solidFill>
                  <a:prstClr val="white"/>
                </a:solidFill>
                <a:effectLst>
                  <a:outerShdw blurRad="38100" dist="38100" dir="2700000" algn="tl">
                    <a:srgbClr val="000000">
                      <a:alpha val="43137"/>
                    </a:srgbClr>
                  </a:outerShdw>
                </a:effectLst>
                <a:latin typeface="Aptos" panose="020B0004020202020204" pitchFamily="34" charset="0"/>
              </a:rPr>
              <a:t>MASH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endParaRPr>
          </a:p>
        </p:txBody>
      </p:sp>
      <p:sp>
        <p:nvSpPr>
          <p:cNvPr id="24" name="Rectangle: Rounded Corners 23">
            <a:extLst>
              <a:ext uri="{FF2B5EF4-FFF2-40B4-BE49-F238E27FC236}">
                <a16:creationId xmlns:a16="http://schemas.microsoft.com/office/drawing/2014/main" id="{9A90DA3D-0D4E-5C79-DC59-93EA11EA3F86}"/>
              </a:ext>
            </a:extLst>
          </p:cNvPr>
          <p:cNvSpPr/>
          <p:nvPr/>
        </p:nvSpPr>
        <p:spPr>
          <a:xfrm>
            <a:off x="4549477" y="1200776"/>
            <a:ext cx="1513511" cy="329775"/>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E5A5C"/>
                </a:solidFill>
                <a:effectLst/>
                <a:uLnTx/>
                <a:uFillTx/>
                <a:latin typeface="Aptos" panose="020B0004020202020204" pitchFamily="34" charset="0"/>
                <a:ea typeface="+mn-ea"/>
                <a:cs typeface="+mn-cs"/>
              </a:rPr>
              <a:t>Family Help</a:t>
            </a:r>
          </a:p>
        </p:txBody>
      </p:sp>
      <p:sp>
        <p:nvSpPr>
          <p:cNvPr id="32" name="Left Brace 31">
            <a:extLst>
              <a:ext uri="{FF2B5EF4-FFF2-40B4-BE49-F238E27FC236}">
                <a16:creationId xmlns:a16="http://schemas.microsoft.com/office/drawing/2014/main" id="{629B7863-E071-06BD-C81A-8736D1666B47}"/>
              </a:ext>
            </a:extLst>
          </p:cNvPr>
          <p:cNvSpPr/>
          <p:nvPr/>
        </p:nvSpPr>
        <p:spPr>
          <a:xfrm rot="5400000">
            <a:off x="5141344" y="-1930594"/>
            <a:ext cx="329775" cy="7255484"/>
          </a:xfrm>
          <a:prstGeom prst="leftBrace">
            <a:avLst>
              <a:gd name="adj1" fmla="val 116660"/>
              <a:gd name="adj2" fmla="val 50000"/>
            </a:avLst>
          </a:prstGeom>
          <a:ln w="12700">
            <a:solidFill>
              <a:srgbClr val="4E5A5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F099D683-F02A-52EC-6B5B-46E87386673B}"/>
              </a:ext>
            </a:extLst>
          </p:cNvPr>
          <p:cNvSpPr/>
          <p:nvPr/>
        </p:nvSpPr>
        <p:spPr>
          <a:xfrm>
            <a:off x="9848948" y="1200776"/>
            <a:ext cx="1513511" cy="329775"/>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E5A5C"/>
                </a:solidFill>
                <a:effectLst/>
                <a:uLnTx/>
                <a:uFillTx/>
                <a:latin typeface="Aptos" panose="020B0004020202020204" pitchFamily="34" charset="0"/>
                <a:ea typeface="+mn-ea"/>
                <a:cs typeface="+mn-cs"/>
              </a:rPr>
              <a:t>Harm</a:t>
            </a:r>
          </a:p>
        </p:txBody>
      </p:sp>
      <p:sp>
        <p:nvSpPr>
          <p:cNvPr id="34" name="Left Brace 33">
            <a:extLst>
              <a:ext uri="{FF2B5EF4-FFF2-40B4-BE49-F238E27FC236}">
                <a16:creationId xmlns:a16="http://schemas.microsoft.com/office/drawing/2014/main" id="{07DF90B1-7C4D-642F-5D3B-523AED1450DE}"/>
              </a:ext>
            </a:extLst>
          </p:cNvPr>
          <p:cNvSpPr/>
          <p:nvPr/>
        </p:nvSpPr>
        <p:spPr>
          <a:xfrm rot="5400000">
            <a:off x="10399695" y="617099"/>
            <a:ext cx="329775" cy="2155041"/>
          </a:xfrm>
          <a:prstGeom prst="leftBrace">
            <a:avLst>
              <a:gd name="adj1" fmla="val 116660"/>
              <a:gd name="adj2" fmla="val 50000"/>
            </a:avLst>
          </a:prstGeom>
          <a:ln w="12700">
            <a:solidFill>
              <a:srgbClr val="4E5A5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F2153B9D-F08C-7B91-066C-EAFC60D240B6}"/>
              </a:ext>
            </a:extLst>
          </p:cNvPr>
          <p:cNvSpPr/>
          <p:nvPr/>
        </p:nvSpPr>
        <p:spPr>
          <a:xfrm>
            <a:off x="205437" y="2079632"/>
            <a:ext cx="1737006" cy="329775"/>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E5A5C"/>
                </a:solidFill>
                <a:effectLst/>
                <a:uLnTx/>
                <a:uFillTx/>
                <a:latin typeface="Aptos" panose="020B0004020202020204" pitchFamily="34" charset="0"/>
                <a:ea typeface="+mn-ea"/>
                <a:cs typeface="+mn-cs"/>
              </a:rPr>
              <a:t>Help required</a:t>
            </a:r>
          </a:p>
        </p:txBody>
      </p:sp>
      <p:sp>
        <p:nvSpPr>
          <p:cNvPr id="37" name="Rectangle: Rounded Corners 36">
            <a:extLst>
              <a:ext uri="{FF2B5EF4-FFF2-40B4-BE49-F238E27FC236}">
                <a16:creationId xmlns:a16="http://schemas.microsoft.com/office/drawing/2014/main" id="{9E2F3540-2038-80E3-30A5-3A73036DA247}"/>
              </a:ext>
            </a:extLst>
          </p:cNvPr>
          <p:cNvSpPr/>
          <p:nvPr/>
        </p:nvSpPr>
        <p:spPr>
          <a:xfrm>
            <a:off x="205437" y="4017715"/>
            <a:ext cx="1737006" cy="329775"/>
          </a:xfrm>
          <a:prstGeom prst="round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E5A5C"/>
                </a:solidFill>
                <a:effectLst/>
                <a:uLnTx/>
                <a:uFillTx/>
                <a:latin typeface="Aptos" panose="020B0004020202020204" pitchFamily="34" charset="0"/>
                <a:ea typeface="+mn-ea"/>
                <a:cs typeface="+mn-cs"/>
              </a:rPr>
              <a:t>Response to</a:t>
            </a:r>
            <a:br>
              <a:rPr kumimoji="0" lang="en-GB" sz="1500" b="0" i="0" u="none" strike="noStrike" kern="1200" cap="none" spc="0" normalizeH="0" baseline="0" noProof="0" dirty="0">
                <a:ln>
                  <a:noFill/>
                </a:ln>
                <a:solidFill>
                  <a:srgbClr val="4E5A5C"/>
                </a:solidFill>
                <a:effectLst/>
                <a:uLnTx/>
                <a:uFillTx/>
                <a:latin typeface="Aptos" panose="020B0004020202020204" pitchFamily="34" charset="0"/>
                <a:ea typeface="+mn-ea"/>
                <a:cs typeface="+mn-cs"/>
              </a:rPr>
            </a:br>
            <a:r>
              <a:rPr kumimoji="0" lang="en-GB" sz="1500" b="0" i="0" u="none" strike="noStrike" kern="1200" cap="none" spc="0" normalizeH="0" baseline="0" noProof="0" dirty="0">
                <a:ln>
                  <a:noFill/>
                </a:ln>
                <a:solidFill>
                  <a:srgbClr val="4E5A5C"/>
                </a:solidFill>
                <a:effectLst/>
                <a:uLnTx/>
                <a:uFillTx/>
                <a:latin typeface="Aptos" panose="020B0004020202020204" pitchFamily="34" charset="0"/>
                <a:ea typeface="+mn-ea"/>
                <a:cs typeface="+mn-cs"/>
              </a:rPr>
              <a:t>the family</a:t>
            </a:r>
          </a:p>
        </p:txBody>
      </p:sp>
      <p:cxnSp>
        <p:nvCxnSpPr>
          <p:cNvPr id="40" name="Straight Connector 39">
            <a:extLst>
              <a:ext uri="{FF2B5EF4-FFF2-40B4-BE49-F238E27FC236}">
                <a16:creationId xmlns:a16="http://schemas.microsoft.com/office/drawing/2014/main" id="{33B25022-7C3C-0403-B417-2B3C945DD738}"/>
              </a:ext>
            </a:extLst>
          </p:cNvPr>
          <p:cNvCxnSpPr>
            <a:cxnSpLocks/>
          </p:cNvCxnSpPr>
          <p:nvPr/>
        </p:nvCxnSpPr>
        <p:spPr>
          <a:xfrm>
            <a:off x="301658" y="3645428"/>
            <a:ext cx="11422687" cy="0"/>
          </a:xfrm>
          <a:prstGeom prst="line">
            <a:avLst/>
          </a:prstGeom>
          <a:ln>
            <a:solidFill>
              <a:srgbClr val="4E5A5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926A32-2B37-9843-03A4-564DFB5267B5}"/>
              </a:ext>
            </a:extLst>
          </p:cNvPr>
          <p:cNvCxnSpPr>
            <a:cxnSpLocks/>
          </p:cNvCxnSpPr>
          <p:nvPr/>
        </p:nvCxnSpPr>
        <p:spPr>
          <a:xfrm>
            <a:off x="368039" y="5417861"/>
            <a:ext cx="11422687" cy="0"/>
          </a:xfrm>
          <a:prstGeom prst="line">
            <a:avLst/>
          </a:prstGeom>
          <a:ln>
            <a:solidFill>
              <a:srgbClr val="4E5A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231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40F99-4A3A-A715-8272-FD9250F8B191}"/>
              </a:ext>
            </a:extLst>
          </p:cNvPr>
          <p:cNvSpPr>
            <a:spLocks noGrp="1"/>
          </p:cNvSpPr>
          <p:nvPr>
            <p:ph type="title"/>
          </p:nvPr>
        </p:nvSpPr>
        <p:spPr/>
        <p:txBody>
          <a:bodyPr/>
          <a:lstStyle/>
          <a:p>
            <a:r>
              <a:rPr lang="en-GB" b="1" dirty="0"/>
              <a:t>Help vs Harm- Shared responsibility</a:t>
            </a:r>
          </a:p>
        </p:txBody>
      </p:sp>
      <p:graphicFrame>
        <p:nvGraphicFramePr>
          <p:cNvPr id="7" name="Diagram 6">
            <a:extLst>
              <a:ext uri="{FF2B5EF4-FFF2-40B4-BE49-F238E27FC236}">
                <a16:creationId xmlns:a16="http://schemas.microsoft.com/office/drawing/2014/main" id="{4D3E951A-C2F1-D2DF-4232-288E0CF76632}"/>
              </a:ext>
            </a:extLst>
          </p:cNvPr>
          <p:cNvGraphicFramePr/>
          <p:nvPr>
            <p:extLst>
              <p:ext uri="{D42A27DB-BD31-4B8C-83A1-F6EECF244321}">
                <p14:modId xmlns:p14="http://schemas.microsoft.com/office/powerpoint/2010/main" val="2317637809"/>
              </p:ext>
            </p:extLst>
          </p:nvPr>
        </p:nvGraphicFramePr>
        <p:xfrm>
          <a:off x="2688166" y="1586968"/>
          <a:ext cx="6815667" cy="4715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81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7D2A07A5-B325-E7F5-AEBF-67DECAF360EB}"/>
              </a:ext>
            </a:extLst>
          </p:cNvPr>
          <p:cNvGraphicFramePr>
            <a:graphicFrameLocks noGrp="1"/>
          </p:cNvGraphicFramePr>
          <p:nvPr>
            <p:extLst>
              <p:ext uri="{D42A27DB-BD31-4B8C-83A1-F6EECF244321}">
                <p14:modId xmlns:p14="http://schemas.microsoft.com/office/powerpoint/2010/main" val="3466112781"/>
              </p:ext>
            </p:extLst>
          </p:nvPr>
        </p:nvGraphicFramePr>
        <p:xfrm>
          <a:off x="0" y="1224445"/>
          <a:ext cx="12192000" cy="5213950"/>
        </p:xfrm>
        <a:graphic>
          <a:graphicData uri="http://schemas.openxmlformats.org/drawingml/2006/table">
            <a:tbl>
              <a:tblPr bandRow="1">
                <a:tableStyleId>{93296810-A885-4BE3-A3E7-6D5BEEA58F35}</a:tableStyleId>
              </a:tblPr>
              <a:tblGrid>
                <a:gridCol w="2385386">
                  <a:extLst>
                    <a:ext uri="{9D8B030D-6E8A-4147-A177-3AD203B41FA5}">
                      <a16:colId xmlns:a16="http://schemas.microsoft.com/office/drawing/2014/main" val="3964578802"/>
                    </a:ext>
                  </a:extLst>
                </a:gridCol>
                <a:gridCol w="9806614">
                  <a:extLst>
                    <a:ext uri="{9D8B030D-6E8A-4147-A177-3AD203B41FA5}">
                      <a16:colId xmlns:a16="http://schemas.microsoft.com/office/drawing/2014/main" val="624200711"/>
                    </a:ext>
                  </a:extLst>
                </a:gridCol>
              </a:tblGrid>
              <a:tr h="860501">
                <a:tc>
                  <a:txBody>
                    <a:bodyPr/>
                    <a:lstStyle/>
                    <a:p>
                      <a:pPr algn="ctr"/>
                      <a:r>
                        <a:rPr lang="en-GB" sz="2000" b="1" dirty="0">
                          <a:latin typeface="Aptos" panose="020B0004020202020204" pitchFamily="34" charset="0"/>
                          <a:cs typeface="Arial" panose="020B0604020202020204" pitchFamily="34" charset="0"/>
                        </a:rPr>
                        <a:t>Lou Williams</a:t>
                      </a:r>
                    </a:p>
                  </a:txBody>
                  <a:tcPr>
                    <a:solidFill>
                      <a:schemeClr val="accent5">
                        <a:lumMod val="60000"/>
                        <a:lumOff val="40000"/>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Aptos" panose="020B0004020202020204" pitchFamily="34" charset="0"/>
                          <a:cs typeface="Arial" panose="020B0604020202020204" pitchFamily="34" charset="0"/>
                        </a:rPr>
                        <a:t>Setting the scene with an overview of the legislative requirement, the national context and landscape for safeguarding children and young people, including key changes and developments that have taken place</a:t>
                      </a:r>
                    </a:p>
                  </a:txBody>
                  <a:tcPr>
                    <a:solidFill>
                      <a:schemeClr val="accent5">
                        <a:lumMod val="60000"/>
                        <a:lumOff val="40000"/>
                        <a:alpha val="60000"/>
                      </a:schemeClr>
                    </a:solidFill>
                  </a:tcPr>
                </a:tc>
                <a:extLst>
                  <a:ext uri="{0D108BD9-81ED-4DB2-BD59-A6C34878D82A}">
                    <a16:rowId xmlns:a16="http://schemas.microsoft.com/office/drawing/2014/main" val="2074145325"/>
                  </a:ext>
                </a:extLst>
              </a:tr>
              <a:tr h="1589535">
                <a:tc>
                  <a:txBody>
                    <a:bodyPr/>
                    <a:lstStyle/>
                    <a:p>
                      <a:pPr algn="ctr"/>
                      <a:r>
                        <a:rPr lang="en-GB" sz="2000" b="1" dirty="0">
                          <a:latin typeface="Aptos" panose="020B0004020202020204" pitchFamily="34" charset="0"/>
                          <a:cs typeface="Arial" panose="020B0604020202020204" pitchFamily="34" charset="0"/>
                        </a:rPr>
                        <a:t>Emma Taylor </a:t>
                      </a:r>
                    </a:p>
                    <a:p>
                      <a:pPr algn="ctr"/>
                      <a:r>
                        <a:rPr lang="en-GB" sz="2000" b="1" dirty="0">
                          <a:latin typeface="Aptos" panose="020B0004020202020204" pitchFamily="34" charset="0"/>
                          <a:cs typeface="Arial" panose="020B0604020202020204" pitchFamily="34" charset="0"/>
                        </a:rPr>
                        <a:t>Kim Madill</a:t>
                      </a:r>
                    </a:p>
                  </a:txBody>
                  <a:tcPr>
                    <a:solidFill>
                      <a:schemeClr val="accent5">
                        <a:lumMod val="60000"/>
                        <a:lumOff val="40000"/>
                        <a:alpha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2000" dirty="0">
                          <a:solidFill>
                            <a:schemeClr val="tx1"/>
                          </a:solidFill>
                          <a:latin typeface="Aptos" panose="020B0004020202020204" pitchFamily="34" charset="0"/>
                          <a:cs typeface="Arial" panose="020B0604020202020204" pitchFamily="34" charset="0"/>
                        </a:rPr>
                        <a:t>The local response: the SCSP arrangements and reaffirm the commitments to a shared vision underpinned by a set of values and key principles for children in Sandwell</a:t>
                      </a:r>
                    </a:p>
                    <a:p>
                      <a:pPr lvl="0" algn="l" fontAlgn="ctr"/>
                      <a:r>
                        <a:rPr lang="en-GB" sz="2000" dirty="0">
                          <a:solidFill>
                            <a:schemeClr val="tx1"/>
                          </a:solidFill>
                          <a:latin typeface="Aptos" panose="020B0004020202020204" pitchFamily="34" charset="0"/>
                          <a:cs typeface="Arial" panose="020B0604020202020204" pitchFamily="34" charset="0"/>
                        </a:rPr>
                        <a:t>Set out Sandwell's approach in response to national changes </a:t>
                      </a:r>
                    </a:p>
                    <a:p>
                      <a:pPr lvl="0" algn="l" fontAlgn="ctr"/>
                      <a:r>
                        <a:rPr lang="en-GB" sz="2000" dirty="0">
                          <a:solidFill>
                            <a:schemeClr val="tx1"/>
                          </a:solidFill>
                          <a:latin typeface="Aptos" panose="020B0004020202020204" pitchFamily="34" charset="0"/>
                          <a:cs typeface="Arial" panose="020B0604020202020204" pitchFamily="34" charset="0"/>
                        </a:rPr>
                        <a:t>Reinforce what changes are required and the timeline for implementation. </a:t>
                      </a:r>
                    </a:p>
                  </a:txBody>
                  <a:tcPr>
                    <a:solidFill>
                      <a:schemeClr val="accent5">
                        <a:lumMod val="60000"/>
                        <a:lumOff val="40000"/>
                        <a:alpha val="60000"/>
                      </a:schemeClr>
                    </a:solidFill>
                  </a:tcPr>
                </a:tc>
                <a:extLst>
                  <a:ext uri="{0D108BD9-81ED-4DB2-BD59-A6C34878D82A}">
                    <a16:rowId xmlns:a16="http://schemas.microsoft.com/office/drawing/2014/main" val="3428291217"/>
                  </a:ext>
                </a:extLst>
              </a:tr>
              <a:tr h="1084921">
                <a:tc>
                  <a:txBody>
                    <a:bodyPr/>
                    <a:lstStyle/>
                    <a:p>
                      <a:pPr algn="ctr"/>
                      <a:r>
                        <a:rPr lang="en-GB" sz="2000" b="1" dirty="0">
                          <a:latin typeface="Aptos" panose="020B0004020202020204" pitchFamily="34" charset="0"/>
                          <a:cs typeface="Arial" panose="020B0604020202020204" pitchFamily="34" charset="0"/>
                        </a:rPr>
                        <a:t>Aman Basi </a:t>
                      </a:r>
                    </a:p>
                    <a:p>
                      <a:pPr algn="ctr"/>
                      <a:r>
                        <a:rPr lang="en-GB" sz="2000" b="1" dirty="0">
                          <a:latin typeface="Aptos" panose="020B0004020202020204" pitchFamily="34" charset="0"/>
                          <a:cs typeface="Arial" panose="020B0604020202020204" pitchFamily="34" charset="0"/>
                        </a:rPr>
                        <a:t>Anne Holloway</a:t>
                      </a:r>
                    </a:p>
                    <a:p>
                      <a:pPr algn="ctr"/>
                      <a:r>
                        <a:rPr lang="en-GB" sz="2000" b="1" dirty="0">
                          <a:latin typeface="Aptos" panose="020B0004020202020204" pitchFamily="34" charset="0"/>
                          <a:cs typeface="Arial" panose="020B0604020202020204" pitchFamily="34" charset="0"/>
                        </a:rPr>
                        <a:t>Claire Henley</a:t>
                      </a:r>
                    </a:p>
                  </a:txBody>
                  <a:tcPr>
                    <a:solidFill>
                      <a:schemeClr val="accent5">
                        <a:lumMod val="60000"/>
                        <a:lumOff val="40000"/>
                        <a:alpha val="60000"/>
                      </a:schemeClr>
                    </a:solidFill>
                  </a:tcPr>
                </a:tc>
                <a:tc>
                  <a:txBody>
                    <a:bodyPr/>
                    <a:lstStyle/>
                    <a:p>
                      <a:pPr algn="l"/>
                      <a:r>
                        <a:rPr lang="en-GB" sz="2000" b="0" dirty="0">
                          <a:solidFill>
                            <a:schemeClr val="tx1"/>
                          </a:solidFill>
                          <a:latin typeface="Aptos" panose="020B0004020202020204" pitchFamily="34" charset="0"/>
                          <a:cs typeface="Arial" panose="020B0604020202020204" pitchFamily="34" charset="0"/>
                        </a:rPr>
                        <a:t>The Partnership Practice Model – the joint approach for w</a:t>
                      </a:r>
                      <a:r>
                        <a:rPr lang="en-GB" sz="2000" b="0" dirty="0">
                          <a:solidFill>
                            <a:schemeClr val="tx1"/>
                          </a:solidFill>
                          <a:latin typeface="Aptos" panose="020B0004020202020204" pitchFamily="34" charset="0"/>
                          <a:ea typeface="Tahoma" panose="020B0604030504040204" pitchFamily="34" charset="0"/>
                          <a:cs typeface="Arial" panose="020B0604020202020204" pitchFamily="34" charset="0"/>
                        </a:rPr>
                        <a:t>orking with Parents and Carers to enable us to build strong, positive, trusting and co-operative relationships</a:t>
                      </a:r>
                      <a:endParaRPr lang="en-GB" sz="2000" dirty="0">
                        <a:latin typeface="Aptos" panose="020B0004020202020204" pitchFamily="34" charset="0"/>
                        <a:cs typeface="Arial" panose="020B0604020202020204" pitchFamily="34" charset="0"/>
                      </a:endParaRPr>
                    </a:p>
                  </a:txBody>
                  <a:tcPr>
                    <a:solidFill>
                      <a:schemeClr val="accent5">
                        <a:lumMod val="60000"/>
                        <a:lumOff val="40000"/>
                        <a:alpha val="60000"/>
                      </a:schemeClr>
                    </a:solidFill>
                  </a:tcPr>
                </a:tc>
                <a:extLst>
                  <a:ext uri="{0D108BD9-81ED-4DB2-BD59-A6C34878D82A}">
                    <a16:rowId xmlns:a16="http://schemas.microsoft.com/office/drawing/2014/main" val="2080730438"/>
                  </a:ext>
                </a:extLst>
              </a:tr>
              <a:tr h="832614">
                <a:tc>
                  <a:txBody>
                    <a:bodyPr/>
                    <a:lstStyle/>
                    <a:p>
                      <a:pPr algn="ctr"/>
                      <a:r>
                        <a:rPr lang="en-GB" sz="2000" b="1" dirty="0">
                          <a:latin typeface="Aptos" panose="020B0004020202020204" pitchFamily="34" charset="0"/>
                          <a:cs typeface="Arial" panose="020B0604020202020204" pitchFamily="34" charset="0"/>
                        </a:rPr>
                        <a:t>Leah Arnold</a:t>
                      </a:r>
                    </a:p>
                    <a:p>
                      <a:pPr algn="ctr"/>
                      <a:r>
                        <a:rPr lang="en-GB" sz="2000" b="1" dirty="0">
                          <a:latin typeface="Aptos" panose="020B0004020202020204" pitchFamily="34" charset="0"/>
                          <a:cs typeface="Arial" panose="020B0604020202020204" pitchFamily="34" charset="0"/>
                        </a:rPr>
                        <a:t>Kate Griffiths</a:t>
                      </a:r>
                    </a:p>
                  </a:txBody>
                  <a:tcPr>
                    <a:solidFill>
                      <a:schemeClr val="accent5">
                        <a:lumMod val="60000"/>
                        <a:lumOff val="40000"/>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ptos" panose="020B0004020202020204" pitchFamily="34" charset="0"/>
                          <a:cs typeface="Arial" panose="020B0604020202020204" pitchFamily="34" charset="0"/>
                        </a:rPr>
                        <a:t>New Integrated Front Door: Our approach to safeguarding is getting all children in Sandwell, the right help at the right time and from the right place.   </a:t>
                      </a:r>
                    </a:p>
                  </a:txBody>
                  <a:tcPr>
                    <a:solidFill>
                      <a:schemeClr val="accent5">
                        <a:lumMod val="60000"/>
                        <a:lumOff val="40000"/>
                        <a:alpha val="60000"/>
                      </a:schemeClr>
                    </a:solidFill>
                  </a:tcPr>
                </a:tc>
                <a:extLst>
                  <a:ext uri="{0D108BD9-81ED-4DB2-BD59-A6C34878D82A}">
                    <a16:rowId xmlns:a16="http://schemas.microsoft.com/office/drawing/2014/main" val="1307821868"/>
                  </a:ext>
                </a:extLst>
              </a:tr>
              <a:tr h="599743">
                <a:tc>
                  <a:txBody>
                    <a:bodyPr/>
                    <a:lstStyle/>
                    <a:p>
                      <a:pPr algn="ctr"/>
                      <a:r>
                        <a:rPr lang="en-GB" sz="2000" b="1" dirty="0">
                          <a:latin typeface="Aptos" panose="020B0004020202020204" pitchFamily="34" charset="0"/>
                          <a:cs typeface="Arial" panose="020B0604020202020204" pitchFamily="34" charset="0"/>
                        </a:rPr>
                        <a:t>Sally Giles</a:t>
                      </a:r>
                    </a:p>
                    <a:p>
                      <a:pPr algn="ctr"/>
                      <a:r>
                        <a:rPr lang="en-GB" sz="2000" b="1" dirty="0">
                          <a:latin typeface="Aptos" panose="020B0004020202020204" pitchFamily="34" charset="0"/>
                          <a:cs typeface="Arial" panose="020B0604020202020204" pitchFamily="34" charset="0"/>
                        </a:rPr>
                        <a:t>Liz Murphy </a:t>
                      </a:r>
                    </a:p>
                  </a:txBody>
                  <a:tcPr>
                    <a:solidFill>
                      <a:schemeClr val="accent5">
                        <a:lumMod val="60000"/>
                        <a:lumOff val="40000"/>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ptos" panose="020B0004020202020204" pitchFamily="34" charset="0"/>
                          <a:cs typeface="Arial" panose="020B0604020202020204" pitchFamily="34" charset="0"/>
                        </a:rPr>
                        <a:t>Bringing it together and moving forward </a:t>
                      </a:r>
                    </a:p>
                    <a:p>
                      <a:pPr algn="ctr"/>
                      <a:endParaRPr lang="en-GB" sz="2000" dirty="0">
                        <a:latin typeface="Aptos" panose="020B0004020202020204" pitchFamily="34" charset="0"/>
                        <a:cs typeface="Arial" panose="020B0604020202020204" pitchFamily="34" charset="0"/>
                      </a:endParaRPr>
                    </a:p>
                  </a:txBody>
                  <a:tcPr>
                    <a:solidFill>
                      <a:schemeClr val="accent5">
                        <a:lumMod val="60000"/>
                        <a:lumOff val="40000"/>
                        <a:alpha val="60000"/>
                      </a:schemeClr>
                    </a:solidFill>
                  </a:tcPr>
                </a:tc>
                <a:extLst>
                  <a:ext uri="{0D108BD9-81ED-4DB2-BD59-A6C34878D82A}">
                    <a16:rowId xmlns:a16="http://schemas.microsoft.com/office/drawing/2014/main" val="39496364"/>
                  </a:ext>
                </a:extLst>
              </a:tr>
            </a:tbl>
          </a:graphicData>
        </a:graphic>
      </p:graphicFrame>
      <p:sp>
        <p:nvSpPr>
          <p:cNvPr id="3" name="TextBox 2">
            <a:extLst>
              <a:ext uri="{FF2B5EF4-FFF2-40B4-BE49-F238E27FC236}">
                <a16:creationId xmlns:a16="http://schemas.microsoft.com/office/drawing/2014/main" id="{4A24A740-E844-FEBF-BD29-1FBC8F70635B}"/>
              </a:ext>
            </a:extLst>
          </p:cNvPr>
          <p:cNvSpPr txBox="1"/>
          <p:nvPr/>
        </p:nvSpPr>
        <p:spPr>
          <a:xfrm>
            <a:off x="290530" y="127211"/>
            <a:ext cx="6226139" cy="707886"/>
          </a:xfrm>
          <a:prstGeom prst="rect">
            <a:avLst/>
          </a:prstGeom>
          <a:noFill/>
        </p:spPr>
        <p:txBody>
          <a:bodyPr wrap="square" rtlCol="0">
            <a:spAutoFit/>
          </a:bodyPr>
          <a:lstStyle/>
          <a:p>
            <a:pPr algn="ctr"/>
            <a:r>
              <a:rPr lang="en-GB" sz="4000" b="1" dirty="0">
                <a:solidFill>
                  <a:schemeClr val="bg1"/>
                </a:solidFill>
                <a:latin typeface="Aptos" panose="020B0004020202020204" pitchFamily="34" charset="0"/>
              </a:rPr>
              <a:t>Key Speakers of the day </a:t>
            </a:r>
          </a:p>
        </p:txBody>
      </p:sp>
    </p:spTree>
    <p:extLst>
      <p:ext uri="{BB962C8B-B14F-4D97-AF65-F5344CB8AC3E}">
        <p14:creationId xmlns:p14="http://schemas.microsoft.com/office/powerpoint/2010/main" val="3814050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8F0C-EF8E-7E56-FE34-9E2E1BFD510E}"/>
              </a:ext>
            </a:extLst>
          </p:cNvPr>
          <p:cNvSpPr>
            <a:spLocks noGrp="1"/>
          </p:cNvSpPr>
          <p:nvPr>
            <p:ph type="title"/>
          </p:nvPr>
        </p:nvSpPr>
        <p:spPr/>
        <p:txBody>
          <a:bodyPr>
            <a:normAutofit/>
          </a:bodyPr>
          <a:lstStyle/>
          <a:p>
            <a:r>
              <a:rPr lang="en-US" sz="3200" b="1" kern="1200" dirty="0">
                <a:effectLst>
                  <a:outerShdw blurRad="38100" dist="38100" dir="2700000" algn="tl">
                    <a:srgbClr val="000000">
                      <a:alpha val="43137"/>
                    </a:srgbClr>
                  </a:outerShdw>
                </a:effectLst>
                <a:latin typeface="Aptos"/>
              </a:rPr>
              <a:t>Help vs Harm: Collaboration, Coordination, Cooperation</a:t>
            </a:r>
            <a:endParaRPr lang="en-GB" b="1" dirty="0">
              <a:latin typeface="Aptos"/>
            </a:endParaRPr>
          </a:p>
        </p:txBody>
      </p:sp>
      <p:sp>
        <p:nvSpPr>
          <p:cNvPr id="3" name="Content Placeholder 2">
            <a:extLst>
              <a:ext uri="{FF2B5EF4-FFF2-40B4-BE49-F238E27FC236}">
                <a16:creationId xmlns:a16="http://schemas.microsoft.com/office/drawing/2014/main" id="{2898E412-826D-BE0D-0D87-254AB0FD830D}"/>
              </a:ext>
            </a:extLst>
          </p:cNvPr>
          <p:cNvSpPr>
            <a:spLocks noGrp="1"/>
          </p:cNvSpPr>
          <p:nvPr>
            <p:ph idx="1"/>
          </p:nvPr>
        </p:nvSpPr>
        <p:spPr>
          <a:xfrm>
            <a:off x="420806" y="1571099"/>
            <a:ext cx="12192000" cy="4092402"/>
          </a:xfrm>
        </p:spPr>
        <p:txBody>
          <a:bodyPr vert="horz" lIns="540000" tIns="45720" rIns="540000" bIns="45720" rtlCol="0" anchor="t">
            <a:spAutoFit/>
          </a:bodyPr>
          <a:lstStyle/>
          <a:p>
            <a:r>
              <a:rPr lang="en-GB" dirty="0">
                <a:solidFill>
                  <a:srgbClr val="002855"/>
                </a:solidFill>
              </a:rPr>
              <a:t>The Designated Safeguarding Lead for your organisation</a:t>
            </a:r>
          </a:p>
          <a:p>
            <a:r>
              <a:rPr lang="en-GB" dirty="0">
                <a:solidFill>
                  <a:srgbClr val="002855"/>
                </a:solidFill>
                <a:cs typeface="Calibri" panose="020F0502020204030204"/>
              </a:rPr>
              <a:t>Sandwell Family Life portal (Service Directory)/SCVO  Targeted portal</a:t>
            </a:r>
          </a:p>
          <a:p>
            <a:r>
              <a:rPr lang="en-GB" dirty="0">
                <a:solidFill>
                  <a:srgbClr val="002855"/>
                </a:solidFill>
              </a:rPr>
              <a:t>The  Family  Hub including the website  </a:t>
            </a:r>
          </a:p>
          <a:p>
            <a:r>
              <a:rPr lang="en-GB" dirty="0">
                <a:solidFill>
                  <a:srgbClr val="002855"/>
                </a:solidFill>
              </a:rPr>
              <a:t>The local Strengthening Families Service Team</a:t>
            </a:r>
            <a:endParaRPr lang="en-GB" dirty="0">
              <a:solidFill>
                <a:srgbClr val="002855"/>
              </a:solidFill>
              <a:cs typeface="Calibri"/>
            </a:endParaRPr>
          </a:p>
          <a:p>
            <a:r>
              <a:rPr lang="en-GB" dirty="0">
                <a:solidFill>
                  <a:srgbClr val="002855"/>
                </a:solidFill>
              </a:rPr>
              <a:t>Community Network meetings (termly) </a:t>
            </a:r>
            <a:endParaRPr lang="en-GB" dirty="0">
              <a:solidFill>
                <a:srgbClr val="002855"/>
              </a:solidFill>
              <a:cs typeface="Calibri"/>
            </a:endParaRPr>
          </a:p>
          <a:p>
            <a:r>
              <a:rPr lang="en-GB" dirty="0">
                <a:solidFill>
                  <a:srgbClr val="002855"/>
                </a:solidFill>
                <a:cs typeface="Calibri"/>
              </a:rPr>
              <a:t>Monthly Lead Professional ‘lunch and learn’ through SCSP</a:t>
            </a:r>
          </a:p>
          <a:p>
            <a:r>
              <a:rPr lang="en-GB" dirty="0">
                <a:solidFill>
                  <a:srgbClr val="002855"/>
                </a:solidFill>
                <a:cs typeface="Calibri"/>
              </a:rPr>
              <a:t>The Early Help Desk in MASH </a:t>
            </a:r>
          </a:p>
          <a:p>
            <a:r>
              <a:rPr lang="en-GB" dirty="0">
                <a:solidFill>
                  <a:srgbClr val="002855"/>
                </a:solidFill>
                <a:cs typeface="Calibri"/>
              </a:rPr>
              <a:t>SCSP Dispute Resolution Process </a:t>
            </a:r>
          </a:p>
        </p:txBody>
      </p:sp>
    </p:spTree>
    <p:extLst>
      <p:ext uri="{BB962C8B-B14F-4D97-AF65-F5344CB8AC3E}">
        <p14:creationId xmlns:p14="http://schemas.microsoft.com/office/powerpoint/2010/main" val="725853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2562-AD5B-A01F-67D6-07461B25CDFF}"/>
              </a:ext>
            </a:extLst>
          </p:cNvPr>
          <p:cNvSpPr>
            <a:spLocks noGrp="1"/>
          </p:cNvSpPr>
          <p:nvPr>
            <p:ph type="title"/>
          </p:nvPr>
        </p:nvSpPr>
        <p:spPr/>
        <p:txBody>
          <a:bodyPr/>
          <a:lstStyle/>
          <a:p>
            <a:r>
              <a:rPr lang="en-GB" b="1" dirty="0"/>
              <a:t>Our Approach to Safeguarding</a:t>
            </a:r>
          </a:p>
        </p:txBody>
      </p:sp>
      <p:cxnSp>
        <p:nvCxnSpPr>
          <p:cNvPr id="4" name="Straight Connector 3">
            <a:extLst>
              <a:ext uri="{FF2B5EF4-FFF2-40B4-BE49-F238E27FC236}">
                <a16:creationId xmlns:a16="http://schemas.microsoft.com/office/drawing/2014/main" id="{6CD29E6E-6B1D-D892-1FA1-82FC45133D0F}"/>
              </a:ext>
            </a:extLst>
          </p:cNvPr>
          <p:cNvCxnSpPr>
            <a:cxnSpLocks/>
            <a:stCxn id="12" idx="6"/>
            <a:endCxn id="9" idx="2"/>
          </p:cNvCxnSpPr>
          <p:nvPr/>
        </p:nvCxnSpPr>
        <p:spPr>
          <a:xfrm>
            <a:off x="7608000" y="3407689"/>
            <a:ext cx="817113" cy="4531"/>
          </a:xfrm>
          <a:prstGeom prst="line">
            <a:avLst/>
          </a:prstGeom>
          <a:ln>
            <a:solidFill>
              <a:srgbClr val="7F5499"/>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FD3040F5-B9A0-9A9D-D150-71699006C8A5}"/>
              </a:ext>
            </a:extLst>
          </p:cNvPr>
          <p:cNvSpPr/>
          <p:nvPr/>
        </p:nvSpPr>
        <p:spPr>
          <a:xfrm>
            <a:off x="4674000" y="1967514"/>
            <a:ext cx="2844000" cy="28440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outerShdw blurRad="127000" dist="1270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DE4003DA-487D-5D54-0BD1-00D652A21866}"/>
              </a:ext>
            </a:extLst>
          </p:cNvPr>
          <p:cNvSpPr/>
          <p:nvPr/>
        </p:nvSpPr>
        <p:spPr>
          <a:xfrm>
            <a:off x="4962000" y="2255514"/>
            <a:ext cx="2268000" cy="2268000"/>
          </a:xfrm>
          <a:prstGeom prst="ellips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FBB9772-BFC0-521D-6AD9-4D2D2B04064F}"/>
              </a:ext>
            </a:extLst>
          </p:cNvPr>
          <p:cNvSpPr/>
          <p:nvPr/>
        </p:nvSpPr>
        <p:spPr>
          <a:xfrm>
            <a:off x="5250000" y="2543514"/>
            <a:ext cx="1692000" cy="1692000"/>
          </a:xfrm>
          <a:prstGeom prst="ellipse">
            <a:avLst/>
          </a:prstGeom>
          <a:gradFill flip="none" rotWithShape="1">
            <a:gsLst>
              <a:gs pos="0">
                <a:schemeClr val="accent6">
                  <a:lumMod val="40000"/>
                  <a:lumOff val="60000"/>
                </a:schemeClr>
              </a:gs>
              <a:gs pos="46000">
                <a:srgbClr val="5AAE8C"/>
              </a:gs>
              <a:gs pos="100000">
                <a:srgbClr val="489274"/>
              </a:gs>
            </a:gsLst>
            <a:path path="circle">
              <a:fillToRect l="50000" t="130000" r="50000" b="-3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087072E-264B-C7F3-711D-D8B98C627B52}"/>
              </a:ext>
            </a:extLst>
          </p:cNvPr>
          <p:cNvSpPr/>
          <p:nvPr/>
        </p:nvSpPr>
        <p:spPr>
          <a:xfrm>
            <a:off x="5538000" y="2831514"/>
            <a:ext cx="1116000" cy="1116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4A1AE18-6A16-3E34-4244-97C5DEC2EB03}"/>
              </a:ext>
            </a:extLst>
          </p:cNvPr>
          <p:cNvSpPr/>
          <p:nvPr/>
        </p:nvSpPr>
        <p:spPr>
          <a:xfrm>
            <a:off x="8425113" y="3142220"/>
            <a:ext cx="540000" cy="5400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outerShdw blurRad="127000" dist="1270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DB070F9-891A-3072-20BB-13A60F18BEFC}"/>
              </a:ext>
            </a:extLst>
          </p:cNvPr>
          <p:cNvSpPr/>
          <p:nvPr/>
        </p:nvSpPr>
        <p:spPr>
          <a:xfrm>
            <a:off x="5826000" y="5171941"/>
            <a:ext cx="540000" cy="540000"/>
          </a:xfrm>
          <a:prstGeom prst="ellipse">
            <a:avLst/>
          </a:prstGeom>
          <a:gradFill flip="none" rotWithShape="1">
            <a:gsLst>
              <a:gs pos="0">
                <a:schemeClr val="accent6">
                  <a:lumMod val="40000"/>
                  <a:lumOff val="60000"/>
                </a:schemeClr>
              </a:gs>
              <a:gs pos="46000">
                <a:srgbClr val="5AAE8C"/>
              </a:gs>
              <a:gs pos="100000">
                <a:srgbClr val="489274"/>
              </a:gs>
            </a:gsLst>
            <a:path path="circle">
              <a:fillToRect l="50000" t="130000" r="50000" b="-30000"/>
            </a:path>
            <a:tileRect/>
          </a:gradFill>
          <a:ln>
            <a:solidFill>
              <a:schemeClr val="bg1"/>
            </a:solidFill>
          </a:ln>
          <a:effectLst>
            <a:outerShdw blurRad="127000" dist="1270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A842CC7A-8C57-0BBC-CE86-B58B025385CB}"/>
              </a:ext>
            </a:extLst>
          </p:cNvPr>
          <p:cNvCxnSpPr>
            <a:cxnSpLocks/>
            <a:stCxn id="13" idx="2"/>
            <a:endCxn id="14" idx="6"/>
          </p:cNvCxnSpPr>
          <p:nvPr/>
        </p:nvCxnSpPr>
        <p:spPr>
          <a:xfrm flipH="1" flipV="1">
            <a:off x="3766887" y="3400397"/>
            <a:ext cx="1105113" cy="7292"/>
          </a:xfrm>
          <a:prstGeom prst="line">
            <a:avLst/>
          </a:prstGeom>
          <a:ln>
            <a:solidFill>
              <a:srgbClr val="4B768D"/>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89F80083-B38B-8280-044A-E5728E4D9B08}"/>
              </a:ext>
            </a:extLst>
          </p:cNvPr>
          <p:cNvSpPr>
            <a:spLocks noChangeAspect="1"/>
          </p:cNvSpPr>
          <p:nvPr/>
        </p:nvSpPr>
        <p:spPr>
          <a:xfrm>
            <a:off x="7428000" y="3317689"/>
            <a:ext cx="180000" cy="1800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outerShdw blurRad="127000" dist="1270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0F4A7EC2-D2E5-C85A-626B-CB560BA646C1}"/>
              </a:ext>
            </a:extLst>
          </p:cNvPr>
          <p:cNvSpPr/>
          <p:nvPr/>
        </p:nvSpPr>
        <p:spPr>
          <a:xfrm>
            <a:off x="4872000" y="3317689"/>
            <a:ext cx="180000" cy="180000"/>
          </a:xfrm>
          <a:prstGeom prst="ellips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solidFill>
              <a:schemeClr val="bg1"/>
            </a:solidFill>
          </a:ln>
          <a:effectLst>
            <a:outerShdw blurRad="127000" dist="1270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00DC25B-026B-3AD5-A286-A545F70EEA93}"/>
              </a:ext>
            </a:extLst>
          </p:cNvPr>
          <p:cNvSpPr/>
          <p:nvPr/>
        </p:nvSpPr>
        <p:spPr>
          <a:xfrm>
            <a:off x="3226887" y="3130397"/>
            <a:ext cx="540000" cy="540000"/>
          </a:xfrm>
          <a:prstGeom prst="ellips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solidFill>
              <a:schemeClr val="bg1"/>
            </a:solidFill>
          </a:ln>
          <a:effectLst>
            <a:outerShdw blurRad="127000" dist="1270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1D90C8BE-545F-1A82-8DD0-A79C4F9DDA7C}"/>
              </a:ext>
            </a:extLst>
          </p:cNvPr>
          <p:cNvCxnSpPr>
            <a:cxnSpLocks/>
            <a:stCxn id="10" idx="0"/>
            <a:endCxn id="16" idx="4"/>
          </p:cNvCxnSpPr>
          <p:nvPr/>
        </p:nvCxnSpPr>
        <p:spPr>
          <a:xfrm flipV="1">
            <a:off x="6096000" y="4325514"/>
            <a:ext cx="0" cy="846427"/>
          </a:xfrm>
          <a:prstGeom prst="line">
            <a:avLst/>
          </a:prstGeom>
          <a:ln>
            <a:solidFill>
              <a:schemeClr val="accent6"/>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CF0CE9C0-0CC2-BBE6-783A-925A03340B06}"/>
              </a:ext>
            </a:extLst>
          </p:cNvPr>
          <p:cNvSpPr>
            <a:spLocks noChangeAspect="1"/>
          </p:cNvSpPr>
          <p:nvPr/>
        </p:nvSpPr>
        <p:spPr>
          <a:xfrm>
            <a:off x="6006000" y="4145514"/>
            <a:ext cx="180000" cy="180000"/>
          </a:xfrm>
          <a:prstGeom prst="ellipse">
            <a:avLst/>
          </a:prstGeom>
          <a:gradFill flip="none" rotWithShape="1">
            <a:gsLst>
              <a:gs pos="0">
                <a:schemeClr val="accent6">
                  <a:lumMod val="40000"/>
                  <a:lumOff val="60000"/>
                </a:schemeClr>
              </a:gs>
              <a:gs pos="45000">
                <a:srgbClr val="5AAE8C"/>
              </a:gs>
              <a:gs pos="100000">
                <a:srgbClr val="489274"/>
              </a:gs>
            </a:gsLst>
            <a:path path="circle">
              <a:fillToRect l="50000" t="130000" r="50000" b="-30000"/>
            </a:path>
            <a:tileRect/>
          </a:gradFill>
          <a:ln>
            <a:solidFill>
              <a:schemeClr val="bg1"/>
            </a:solidFill>
          </a:ln>
          <a:effectLst>
            <a:outerShdw blurRad="127000" dist="1270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7713CF5F-68A3-1505-BEB0-2D3971334282}"/>
              </a:ext>
            </a:extLst>
          </p:cNvPr>
          <p:cNvGrpSpPr/>
          <p:nvPr/>
        </p:nvGrpSpPr>
        <p:grpSpPr>
          <a:xfrm>
            <a:off x="8789427" y="2415116"/>
            <a:ext cx="2615154" cy="2027768"/>
            <a:chOff x="8822640" y="2965492"/>
            <a:chExt cx="2615154" cy="2027768"/>
          </a:xfrm>
        </p:grpSpPr>
        <p:sp>
          <p:nvSpPr>
            <p:cNvPr id="18" name="Rectangle: Rounded Corners 17">
              <a:extLst>
                <a:ext uri="{FF2B5EF4-FFF2-40B4-BE49-F238E27FC236}">
                  <a16:creationId xmlns:a16="http://schemas.microsoft.com/office/drawing/2014/main" id="{6ACD89DD-8E4E-CE97-70BC-3F43F998537F}"/>
                </a:ext>
              </a:extLst>
            </p:cNvPr>
            <p:cNvSpPr/>
            <p:nvPr/>
          </p:nvSpPr>
          <p:spPr>
            <a:xfrm>
              <a:off x="8826139" y="2965492"/>
              <a:ext cx="1642188"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Alternative Provision</a:t>
              </a:r>
            </a:p>
          </p:txBody>
        </p:sp>
        <p:sp>
          <p:nvSpPr>
            <p:cNvPr id="19" name="Rectangle: Rounded Corners 18">
              <a:extLst>
                <a:ext uri="{FF2B5EF4-FFF2-40B4-BE49-F238E27FC236}">
                  <a16:creationId xmlns:a16="http://schemas.microsoft.com/office/drawing/2014/main" id="{7A9C262F-A4D6-353C-91CF-2C21D89029D4}"/>
                </a:ext>
              </a:extLst>
            </p:cNvPr>
            <p:cNvSpPr/>
            <p:nvPr/>
          </p:nvSpPr>
          <p:spPr>
            <a:xfrm>
              <a:off x="10570473" y="3272452"/>
              <a:ext cx="864637"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Housing</a:t>
              </a:r>
            </a:p>
          </p:txBody>
        </p:sp>
        <p:sp>
          <p:nvSpPr>
            <p:cNvPr id="20" name="Rectangle: Rounded Corners 19">
              <a:extLst>
                <a:ext uri="{FF2B5EF4-FFF2-40B4-BE49-F238E27FC236}">
                  <a16:creationId xmlns:a16="http://schemas.microsoft.com/office/drawing/2014/main" id="{34317076-F4D3-82FB-B5DD-30BA40D5B6AE}"/>
                </a:ext>
              </a:extLst>
            </p:cNvPr>
            <p:cNvSpPr/>
            <p:nvPr/>
          </p:nvSpPr>
          <p:spPr>
            <a:xfrm>
              <a:off x="10173385" y="4759137"/>
              <a:ext cx="864637"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Probation</a:t>
              </a:r>
            </a:p>
          </p:txBody>
        </p:sp>
        <p:sp>
          <p:nvSpPr>
            <p:cNvPr id="21" name="Rectangle: Rounded Corners 20">
              <a:extLst>
                <a:ext uri="{FF2B5EF4-FFF2-40B4-BE49-F238E27FC236}">
                  <a16:creationId xmlns:a16="http://schemas.microsoft.com/office/drawing/2014/main" id="{E21A4EEB-09E0-4899-8479-A20ACBD28AD0}"/>
                </a:ext>
              </a:extLst>
            </p:cNvPr>
            <p:cNvSpPr/>
            <p:nvPr/>
          </p:nvSpPr>
          <p:spPr>
            <a:xfrm>
              <a:off x="10769526" y="3566354"/>
              <a:ext cx="665584"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Police</a:t>
              </a:r>
            </a:p>
          </p:txBody>
        </p:sp>
        <p:sp>
          <p:nvSpPr>
            <p:cNvPr id="22" name="Rectangle: Rounded Corners 21">
              <a:extLst>
                <a:ext uri="{FF2B5EF4-FFF2-40B4-BE49-F238E27FC236}">
                  <a16:creationId xmlns:a16="http://schemas.microsoft.com/office/drawing/2014/main" id="{33646195-AF36-A433-A0C1-AA7A8FDE5E1A}"/>
                </a:ext>
              </a:extLst>
            </p:cNvPr>
            <p:cNvSpPr/>
            <p:nvPr/>
          </p:nvSpPr>
          <p:spPr>
            <a:xfrm>
              <a:off x="10017787" y="3566354"/>
              <a:ext cx="681635"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Prison</a:t>
              </a:r>
            </a:p>
          </p:txBody>
        </p:sp>
        <p:sp>
          <p:nvSpPr>
            <p:cNvPr id="24" name="Rectangle: Rounded Corners 23">
              <a:extLst>
                <a:ext uri="{FF2B5EF4-FFF2-40B4-BE49-F238E27FC236}">
                  <a16:creationId xmlns:a16="http://schemas.microsoft.com/office/drawing/2014/main" id="{659EB53A-A345-BDA4-8C42-C35A79330101}"/>
                </a:ext>
              </a:extLst>
            </p:cNvPr>
            <p:cNvSpPr/>
            <p:nvPr/>
          </p:nvSpPr>
          <p:spPr>
            <a:xfrm>
              <a:off x="8828010" y="3569105"/>
              <a:ext cx="1119673"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Fire &amp; Rescue</a:t>
              </a:r>
            </a:p>
          </p:txBody>
        </p:sp>
        <p:sp>
          <p:nvSpPr>
            <p:cNvPr id="25" name="Rectangle: Rounded Corners 24">
              <a:extLst>
                <a:ext uri="{FF2B5EF4-FFF2-40B4-BE49-F238E27FC236}">
                  <a16:creationId xmlns:a16="http://schemas.microsoft.com/office/drawing/2014/main" id="{44464E25-A19B-EFB2-7D21-523A9838134F}"/>
                </a:ext>
              </a:extLst>
            </p:cNvPr>
            <p:cNvSpPr/>
            <p:nvPr/>
          </p:nvSpPr>
          <p:spPr>
            <a:xfrm>
              <a:off x="8828009" y="3858055"/>
              <a:ext cx="2607101"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Youth Offending &amp; Youth Service</a:t>
              </a:r>
            </a:p>
          </p:txBody>
        </p:sp>
        <p:sp>
          <p:nvSpPr>
            <p:cNvPr id="26" name="Rectangle: Rounded Corners 25">
              <a:extLst>
                <a:ext uri="{FF2B5EF4-FFF2-40B4-BE49-F238E27FC236}">
                  <a16:creationId xmlns:a16="http://schemas.microsoft.com/office/drawing/2014/main" id="{7F17D6DB-7E31-5DA7-1F9E-A07DBEFE416A}"/>
                </a:ext>
              </a:extLst>
            </p:cNvPr>
            <p:cNvSpPr/>
            <p:nvPr/>
          </p:nvSpPr>
          <p:spPr>
            <a:xfrm>
              <a:off x="8828010" y="4146847"/>
              <a:ext cx="1287624"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Family Support</a:t>
              </a:r>
            </a:p>
          </p:txBody>
        </p:sp>
        <p:sp>
          <p:nvSpPr>
            <p:cNvPr id="27" name="Rectangle: Rounded Corners 26">
              <a:extLst>
                <a:ext uri="{FF2B5EF4-FFF2-40B4-BE49-F238E27FC236}">
                  <a16:creationId xmlns:a16="http://schemas.microsoft.com/office/drawing/2014/main" id="{F194C1E1-216A-06A8-28BA-94BB3CE89AAB}"/>
                </a:ext>
              </a:extLst>
            </p:cNvPr>
            <p:cNvSpPr/>
            <p:nvPr/>
          </p:nvSpPr>
          <p:spPr>
            <a:xfrm>
              <a:off x="10213749" y="4149756"/>
              <a:ext cx="1119673"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Social Care</a:t>
              </a:r>
            </a:p>
          </p:txBody>
        </p:sp>
        <p:sp>
          <p:nvSpPr>
            <p:cNvPr id="28" name="Rectangle: Rounded Corners 27">
              <a:extLst>
                <a:ext uri="{FF2B5EF4-FFF2-40B4-BE49-F238E27FC236}">
                  <a16:creationId xmlns:a16="http://schemas.microsoft.com/office/drawing/2014/main" id="{F83E7398-191B-DA72-3C38-1C9BD495745A}"/>
                </a:ext>
              </a:extLst>
            </p:cNvPr>
            <p:cNvSpPr/>
            <p:nvPr/>
          </p:nvSpPr>
          <p:spPr>
            <a:xfrm>
              <a:off x="10514915" y="4453345"/>
              <a:ext cx="509222"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A&amp;E</a:t>
              </a:r>
            </a:p>
          </p:txBody>
        </p:sp>
        <p:sp>
          <p:nvSpPr>
            <p:cNvPr id="29" name="Rectangle: Rounded Corners 28">
              <a:extLst>
                <a:ext uri="{FF2B5EF4-FFF2-40B4-BE49-F238E27FC236}">
                  <a16:creationId xmlns:a16="http://schemas.microsoft.com/office/drawing/2014/main" id="{577880C1-920E-479C-32A9-A633E90E85DB}"/>
                </a:ext>
              </a:extLst>
            </p:cNvPr>
            <p:cNvSpPr/>
            <p:nvPr/>
          </p:nvSpPr>
          <p:spPr>
            <a:xfrm>
              <a:off x="8822640" y="4453345"/>
              <a:ext cx="1642188"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Community Nursing</a:t>
              </a:r>
            </a:p>
          </p:txBody>
        </p:sp>
        <p:sp>
          <p:nvSpPr>
            <p:cNvPr id="30" name="Rectangle: Rounded Corners 29">
              <a:extLst>
                <a:ext uri="{FF2B5EF4-FFF2-40B4-BE49-F238E27FC236}">
                  <a16:creationId xmlns:a16="http://schemas.microsoft.com/office/drawing/2014/main" id="{332F534B-C641-CEFE-D455-DB4D7312237F}"/>
                </a:ext>
              </a:extLst>
            </p:cNvPr>
            <p:cNvSpPr/>
            <p:nvPr/>
          </p:nvSpPr>
          <p:spPr>
            <a:xfrm>
              <a:off x="8822640" y="4759137"/>
              <a:ext cx="1292994"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Jobcentre Plus</a:t>
              </a:r>
            </a:p>
          </p:txBody>
        </p:sp>
        <p:sp>
          <p:nvSpPr>
            <p:cNvPr id="31" name="Rectangle: Rounded Corners 30">
              <a:extLst>
                <a:ext uri="{FF2B5EF4-FFF2-40B4-BE49-F238E27FC236}">
                  <a16:creationId xmlns:a16="http://schemas.microsoft.com/office/drawing/2014/main" id="{15C53281-2995-4C2C-3854-F62CCB5A41B2}"/>
                </a:ext>
              </a:extLst>
            </p:cNvPr>
            <p:cNvSpPr/>
            <p:nvPr/>
          </p:nvSpPr>
          <p:spPr>
            <a:xfrm>
              <a:off x="8831046" y="3274939"/>
              <a:ext cx="1642188"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Speech &amp; Language</a:t>
              </a:r>
            </a:p>
          </p:txBody>
        </p:sp>
        <p:sp>
          <p:nvSpPr>
            <p:cNvPr id="32" name="Rectangle: Rounded Corners 31">
              <a:extLst>
                <a:ext uri="{FF2B5EF4-FFF2-40B4-BE49-F238E27FC236}">
                  <a16:creationId xmlns:a16="http://schemas.microsoft.com/office/drawing/2014/main" id="{81912B84-6F41-86F3-BE8A-174E72AA1D19}"/>
                </a:ext>
              </a:extLst>
            </p:cNvPr>
            <p:cNvSpPr/>
            <p:nvPr/>
          </p:nvSpPr>
          <p:spPr>
            <a:xfrm>
              <a:off x="10567787" y="2970025"/>
              <a:ext cx="870007" cy="234123"/>
            </a:xfrm>
            <a:prstGeom prst="roundRect">
              <a:avLst/>
            </a:prstGeom>
            <a:solidFill>
              <a:srgbClr val="7F5499"/>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Benefits</a:t>
              </a:r>
            </a:p>
          </p:txBody>
        </p:sp>
      </p:grpSp>
      <p:grpSp>
        <p:nvGrpSpPr>
          <p:cNvPr id="58" name="Group 57">
            <a:extLst>
              <a:ext uri="{FF2B5EF4-FFF2-40B4-BE49-F238E27FC236}">
                <a16:creationId xmlns:a16="http://schemas.microsoft.com/office/drawing/2014/main" id="{DE668780-ABF0-B54F-B28B-C23E2E73D730}"/>
              </a:ext>
            </a:extLst>
          </p:cNvPr>
          <p:cNvGrpSpPr/>
          <p:nvPr/>
        </p:nvGrpSpPr>
        <p:grpSpPr>
          <a:xfrm>
            <a:off x="1357125" y="2147334"/>
            <a:ext cx="2089656" cy="2898274"/>
            <a:chOff x="1316856" y="2127564"/>
            <a:chExt cx="2089656" cy="2898274"/>
          </a:xfrm>
        </p:grpSpPr>
        <p:sp>
          <p:nvSpPr>
            <p:cNvPr id="34" name="Rectangle: Rounded Corners 33">
              <a:extLst>
                <a:ext uri="{FF2B5EF4-FFF2-40B4-BE49-F238E27FC236}">
                  <a16:creationId xmlns:a16="http://schemas.microsoft.com/office/drawing/2014/main" id="{62B9D679-35FB-A429-E342-45E2DF04D39F}"/>
                </a:ext>
              </a:extLst>
            </p:cNvPr>
            <p:cNvSpPr/>
            <p:nvPr/>
          </p:nvSpPr>
          <p:spPr>
            <a:xfrm>
              <a:off x="1316856" y="2127564"/>
              <a:ext cx="2085574"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Community Coordinator</a:t>
              </a:r>
            </a:p>
          </p:txBody>
        </p:sp>
        <p:sp>
          <p:nvSpPr>
            <p:cNvPr id="35" name="Rectangle: Rounded Corners 34">
              <a:extLst>
                <a:ext uri="{FF2B5EF4-FFF2-40B4-BE49-F238E27FC236}">
                  <a16:creationId xmlns:a16="http://schemas.microsoft.com/office/drawing/2014/main" id="{91447ED6-E386-D4CE-BBBD-D4D662C99008}"/>
                </a:ext>
              </a:extLst>
            </p:cNvPr>
            <p:cNvSpPr/>
            <p:nvPr/>
          </p:nvSpPr>
          <p:spPr>
            <a:xfrm>
              <a:off x="2198156" y="2422602"/>
              <a:ext cx="1201058"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Health Visitor</a:t>
              </a:r>
            </a:p>
          </p:txBody>
        </p:sp>
        <p:sp>
          <p:nvSpPr>
            <p:cNvPr id="36" name="Rectangle: Rounded Corners 35">
              <a:extLst>
                <a:ext uri="{FF2B5EF4-FFF2-40B4-BE49-F238E27FC236}">
                  <a16:creationId xmlns:a16="http://schemas.microsoft.com/office/drawing/2014/main" id="{135FA3B5-6BF9-EDFB-4AF2-27690A65B091}"/>
                </a:ext>
              </a:extLst>
            </p:cNvPr>
            <p:cNvSpPr/>
            <p:nvPr/>
          </p:nvSpPr>
          <p:spPr>
            <a:xfrm>
              <a:off x="2198156" y="2712256"/>
              <a:ext cx="1201058"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Mental Health</a:t>
              </a:r>
            </a:p>
          </p:txBody>
        </p:sp>
        <p:sp>
          <p:nvSpPr>
            <p:cNvPr id="37" name="Rectangle: Rounded Corners 36">
              <a:extLst>
                <a:ext uri="{FF2B5EF4-FFF2-40B4-BE49-F238E27FC236}">
                  <a16:creationId xmlns:a16="http://schemas.microsoft.com/office/drawing/2014/main" id="{DBDA804A-E609-8336-51F9-28D0390897F9}"/>
                </a:ext>
              </a:extLst>
            </p:cNvPr>
            <p:cNvSpPr/>
            <p:nvPr/>
          </p:nvSpPr>
          <p:spPr>
            <a:xfrm>
              <a:off x="1682510" y="3010908"/>
              <a:ext cx="1719919"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Maternity Services</a:t>
              </a:r>
            </a:p>
          </p:txBody>
        </p:sp>
        <p:sp>
          <p:nvSpPr>
            <p:cNvPr id="38" name="Rectangle: Rounded Corners 37">
              <a:extLst>
                <a:ext uri="{FF2B5EF4-FFF2-40B4-BE49-F238E27FC236}">
                  <a16:creationId xmlns:a16="http://schemas.microsoft.com/office/drawing/2014/main" id="{F204CD8F-332E-96BD-006E-3FD2CF5C9B34}"/>
                </a:ext>
              </a:extLst>
            </p:cNvPr>
            <p:cNvSpPr/>
            <p:nvPr/>
          </p:nvSpPr>
          <p:spPr>
            <a:xfrm>
              <a:off x="1676078" y="3296948"/>
              <a:ext cx="1719920"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Special Education Needs</a:t>
              </a:r>
            </a:p>
          </p:txBody>
        </p:sp>
        <p:sp>
          <p:nvSpPr>
            <p:cNvPr id="39" name="Rectangle: Rounded Corners 38">
              <a:extLst>
                <a:ext uri="{FF2B5EF4-FFF2-40B4-BE49-F238E27FC236}">
                  <a16:creationId xmlns:a16="http://schemas.microsoft.com/office/drawing/2014/main" id="{C5C32D8E-A4A6-D4A1-6718-9A5DF74A815F}"/>
                </a:ext>
              </a:extLst>
            </p:cNvPr>
            <p:cNvSpPr/>
            <p:nvPr/>
          </p:nvSpPr>
          <p:spPr>
            <a:xfrm>
              <a:off x="2192524" y="3586602"/>
              <a:ext cx="1203474"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School Nurse</a:t>
              </a:r>
            </a:p>
          </p:txBody>
        </p:sp>
        <p:sp>
          <p:nvSpPr>
            <p:cNvPr id="40" name="Rectangle: Rounded Corners 39">
              <a:extLst>
                <a:ext uri="{FF2B5EF4-FFF2-40B4-BE49-F238E27FC236}">
                  <a16:creationId xmlns:a16="http://schemas.microsoft.com/office/drawing/2014/main" id="{4A428CC9-E8B9-74DE-24CC-4D75CFC55513}"/>
                </a:ext>
              </a:extLst>
            </p:cNvPr>
            <p:cNvSpPr/>
            <p:nvPr/>
          </p:nvSpPr>
          <p:spPr>
            <a:xfrm>
              <a:off x="1316856" y="2422602"/>
              <a:ext cx="819616"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GP</a:t>
              </a:r>
            </a:p>
          </p:txBody>
        </p:sp>
        <p:sp>
          <p:nvSpPr>
            <p:cNvPr id="41" name="Rectangle: Rounded Corners 40">
              <a:extLst>
                <a:ext uri="{FF2B5EF4-FFF2-40B4-BE49-F238E27FC236}">
                  <a16:creationId xmlns:a16="http://schemas.microsoft.com/office/drawing/2014/main" id="{B7DE7776-B54E-CEF2-7FAF-BDCFB4037F8C}"/>
                </a:ext>
              </a:extLst>
            </p:cNvPr>
            <p:cNvSpPr/>
            <p:nvPr/>
          </p:nvSpPr>
          <p:spPr>
            <a:xfrm>
              <a:off x="1316856" y="2731369"/>
              <a:ext cx="819616"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Library</a:t>
              </a:r>
            </a:p>
          </p:txBody>
        </p:sp>
        <p:sp>
          <p:nvSpPr>
            <p:cNvPr id="42" name="Rectangle: Rounded Corners 41">
              <a:extLst>
                <a:ext uri="{FF2B5EF4-FFF2-40B4-BE49-F238E27FC236}">
                  <a16:creationId xmlns:a16="http://schemas.microsoft.com/office/drawing/2014/main" id="{58BDA1B5-953B-3E21-74BD-36BB7E2C977E}"/>
                </a:ext>
              </a:extLst>
            </p:cNvPr>
            <p:cNvSpPr/>
            <p:nvPr/>
          </p:nvSpPr>
          <p:spPr>
            <a:xfrm>
              <a:off x="1316856" y="3885756"/>
              <a:ext cx="1179451"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Family Hubs</a:t>
              </a:r>
            </a:p>
          </p:txBody>
        </p:sp>
        <p:sp>
          <p:nvSpPr>
            <p:cNvPr id="43" name="Rectangle: Rounded Corners 42">
              <a:extLst>
                <a:ext uri="{FF2B5EF4-FFF2-40B4-BE49-F238E27FC236}">
                  <a16:creationId xmlns:a16="http://schemas.microsoft.com/office/drawing/2014/main" id="{088A8780-6746-6BA4-61E2-455623FD70CC}"/>
                </a:ext>
              </a:extLst>
            </p:cNvPr>
            <p:cNvSpPr/>
            <p:nvPr/>
          </p:nvSpPr>
          <p:spPr>
            <a:xfrm>
              <a:off x="1682511" y="4189957"/>
              <a:ext cx="1716703"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Drug &amp; Alcohol Misuse</a:t>
              </a:r>
            </a:p>
          </p:txBody>
        </p:sp>
        <p:sp>
          <p:nvSpPr>
            <p:cNvPr id="44" name="Rectangle: Rounded Corners 43">
              <a:extLst>
                <a:ext uri="{FF2B5EF4-FFF2-40B4-BE49-F238E27FC236}">
                  <a16:creationId xmlns:a16="http://schemas.microsoft.com/office/drawing/2014/main" id="{D89B3A0A-9DB2-202C-B06D-22D7975E6D71}"/>
                </a:ext>
              </a:extLst>
            </p:cNvPr>
            <p:cNvSpPr/>
            <p:nvPr/>
          </p:nvSpPr>
          <p:spPr>
            <a:xfrm>
              <a:off x="2024306" y="4484960"/>
              <a:ext cx="1382206"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Early Years Setting</a:t>
              </a:r>
            </a:p>
          </p:txBody>
        </p:sp>
        <p:sp>
          <p:nvSpPr>
            <p:cNvPr id="45" name="Rectangle: Rounded Corners 44">
              <a:extLst>
                <a:ext uri="{FF2B5EF4-FFF2-40B4-BE49-F238E27FC236}">
                  <a16:creationId xmlns:a16="http://schemas.microsoft.com/office/drawing/2014/main" id="{7839D39B-296D-601A-8151-8918B9A8555B}"/>
                </a:ext>
              </a:extLst>
            </p:cNvPr>
            <p:cNvSpPr/>
            <p:nvPr/>
          </p:nvSpPr>
          <p:spPr>
            <a:xfrm>
              <a:off x="2586307" y="3881605"/>
              <a:ext cx="816123"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CAFCASS</a:t>
              </a:r>
            </a:p>
          </p:txBody>
        </p:sp>
        <p:sp>
          <p:nvSpPr>
            <p:cNvPr id="46" name="Rectangle: Rounded Corners 45">
              <a:extLst>
                <a:ext uri="{FF2B5EF4-FFF2-40B4-BE49-F238E27FC236}">
                  <a16:creationId xmlns:a16="http://schemas.microsoft.com/office/drawing/2014/main" id="{CB07F4E2-44E6-8ACF-9DE3-FEC86DF50AA9}"/>
                </a:ext>
              </a:extLst>
            </p:cNvPr>
            <p:cNvSpPr/>
            <p:nvPr/>
          </p:nvSpPr>
          <p:spPr>
            <a:xfrm>
              <a:off x="1316856" y="3589359"/>
              <a:ext cx="785668"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School</a:t>
              </a:r>
            </a:p>
          </p:txBody>
        </p:sp>
        <p:sp>
          <p:nvSpPr>
            <p:cNvPr id="47" name="Rectangle: Rounded Corners 46">
              <a:extLst>
                <a:ext uri="{FF2B5EF4-FFF2-40B4-BE49-F238E27FC236}">
                  <a16:creationId xmlns:a16="http://schemas.microsoft.com/office/drawing/2014/main" id="{6E3F3FEA-715B-B1E6-036A-E314590AFC6A}"/>
                </a:ext>
              </a:extLst>
            </p:cNvPr>
            <p:cNvSpPr/>
            <p:nvPr/>
          </p:nvSpPr>
          <p:spPr>
            <a:xfrm>
              <a:off x="1955142" y="4791715"/>
              <a:ext cx="1447288" cy="234123"/>
            </a:xfrm>
            <a:prstGeom prst="roundRect">
              <a:avLst/>
            </a:prstGeom>
            <a:solidFill>
              <a:srgbClr val="4B768D"/>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Post 16 Education</a:t>
              </a:r>
            </a:p>
          </p:txBody>
        </p:sp>
      </p:grpSp>
      <p:sp>
        <p:nvSpPr>
          <p:cNvPr id="48" name="Rectangle: Rounded Corners 47">
            <a:extLst>
              <a:ext uri="{FF2B5EF4-FFF2-40B4-BE49-F238E27FC236}">
                <a16:creationId xmlns:a16="http://schemas.microsoft.com/office/drawing/2014/main" id="{6ABA007A-65D8-D915-302C-FC72944D8A31}"/>
              </a:ext>
            </a:extLst>
          </p:cNvPr>
          <p:cNvSpPr/>
          <p:nvPr/>
        </p:nvSpPr>
        <p:spPr>
          <a:xfrm>
            <a:off x="4263087" y="5616282"/>
            <a:ext cx="1701879" cy="234123"/>
          </a:xfrm>
          <a:prstGeom prst="roundRect">
            <a:avLst/>
          </a:prstGeom>
          <a:solidFill>
            <a:srgbClr val="489274"/>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Place &amp; Environment</a:t>
            </a:r>
          </a:p>
        </p:txBody>
      </p:sp>
      <p:sp>
        <p:nvSpPr>
          <p:cNvPr id="49" name="Rectangle: Rounded Corners 48">
            <a:extLst>
              <a:ext uri="{FF2B5EF4-FFF2-40B4-BE49-F238E27FC236}">
                <a16:creationId xmlns:a16="http://schemas.microsoft.com/office/drawing/2014/main" id="{07E4204A-720C-590F-D193-0A29DE037FDF}"/>
              </a:ext>
            </a:extLst>
          </p:cNvPr>
          <p:cNvSpPr/>
          <p:nvPr/>
        </p:nvSpPr>
        <p:spPr>
          <a:xfrm>
            <a:off x="6218643" y="5617389"/>
            <a:ext cx="1701879" cy="234123"/>
          </a:xfrm>
          <a:prstGeom prst="roundRect">
            <a:avLst/>
          </a:prstGeom>
          <a:solidFill>
            <a:srgbClr val="489274"/>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Community</a:t>
            </a:r>
          </a:p>
        </p:txBody>
      </p:sp>
      <p:sp>
        <p:nvSpPr>
          <p:cNvPr id="50" name="Rectangle: Rounded Corners 49">
            <a:extLst>
              <a:ext uri="{FF2B5EF4-FFF2-40B4-BE49-F238E27FC236}">
                <a16:creationId xmlns:a16="http://schemas.microsoft.com/office/drawing/2014/main" id="{20CE87D4-1DD5-0257-0693-A751B59D981E}"/>
              </a:ext>
            </a:extLst>
          </p:cNvPr>
          <p:cNvSpPr/>
          <p:nvPr/>
        </p:nvSpPr>
        <p:spPr>
          <a:xfrm>
            <a:off x="6218642" y="5932505"/>
            <a:ext cx="1701879" cy="234123"/>
          </a:xfrm>
          <a:prstGeom prst="roundRect">
            <a:avLst/>
          </a:prstGeom>
          <a:solidFill>
            <a:srgbClr val="489274"/>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Online Support</a:t>
            </a:r>
          </a:p>
        </p:txBody>
      </p:sp>
      <p:sp>
        <p:nvSpPr>
          <p:cNvPr id="51" name="Rectangle: Rounded Corners 50">
            <a:extLst>
              <a:ext uri="{FF2B5EF4-FFF2-40B4-BE49-F238E27FC236}">
                <a16:creationId xmlns:a16="http://schemas.microsoft.com/office/drawing/2014/main" id="{5D410341-EA4C-802C-EFAA-EF6A5D920421}"/>
              </a:ext>
            </a:extLst>
          </p:cNvPr>
          <p:cNvSpPr/>
          <p:nvPr/>
        </p:nvSpPr>
        <p:spPr>
          <a:xfrm>
            <a:off x="5286454" y="5298989"/>
            <a:ext cx="1632179" cy="234123"/>
          </a:xfrm>
          <a:prstGeom prst="roundRect">
            <a:avLst/>
          </a:prstGeom>
          <a:solidFill>
            <a:srgbClr val="489274"/>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Family &amp; Friends</a:t>
            </a:r>
          </a:p>
        </p:txBody>
      </p:sp>
      <p:sp>
        <p:nvSpPr>
          <p:cNvPr id="52" name="Rectangle: Rounded Corners 51">
            <a:extLst>
              <a:ext uri="{FF2B5EF4-FFF2-40B4-BE49-F238E27FC236}">
                <a16:creationId xmlns:a16="http://schemas.microsoft.com/office/drawing/2014/main" id="{9FE1B106-F2FE-35D0-B705-E73BA42507CA}"/>
              </a:ext>
            </a:extLst>
          </p:cNvPr>
          <p:cNvSpPr/>
          <p:nvPr/>
        </p:nvSpPr>
        <p:spPr>
          <a:xfrm>
            <a:off x="4341178" y="5927285"/>
            <a:ext cx="1632179" cy="234123"/>
          </a:xfrm>
          <a:prstGeom prst="roundRect">
            <a:avLst/>
          </a:prstGeom>
          <a:solidFill>
            <a:srgbClr val="489274"/>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Local Business</a:t>
            </a:r>
          </a:p>
        </p:txBody>
      </p:sp>
      <p:sp>
        <p:nvSpPr>
          <p:cNvPr id="53" name="Rectangle: Rounded Corners 52">
            <a:extLst>
              <a:ext uri="{FF2B5EF4-FFF2-40B4-BE49-F238E27FC236}">
                <a16:creationId xmlns:a16="http://schemas.microsoft.com/office/drawing/2014/main" id="{A832BAF8-9C0B-F1C3-D92D-A33C76FE4644}"/>
              </a:ext>
            </a:extLst>
          </p:cNvPr>
          <p:cNvSpPr/>
          <p:nvPr/>
        </p:nvSpPr>
        <p:spPr>
          <a:xfrm>
            <a:off x="4727420" y="6247621"/>
            <a:ext cx="2804039" cy="234123"/>
          </a:xfrm>
          <a:prstGeom prst="roundRect">
            <a:avLst/>
          </a:prstGeom>
          <a:solidFill>
            <a:srgbClr val="489274"/>
          </a:soli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Voluntary Faith &amp; Community Services</a:t>
            </a:r>
          </a:p>
        </p:txBody>
      </p:sp>
      <p:pic>
        <p:nvPicPr>
          <p:cNvPr id="54" name="Picture 53" descr="A group of people with arms outstretched&#10;&#10;Description automatically generated">
            <a:extLst>
              <a:ext uri="{FF2B5EF4-FFF2-40B4-BE49-F238E27FC236}">
                <a16:creationId xmlns:a16="http://schemas.microsoft.com/office/drawing/2014/main" id="{E7EAFCC9-819D-FF98-FD91-1AAE60B77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318" y="2950721"/>
            <a:ext cx="898241" cy="898241"/>
          </a:xfrm>
          <a:prstGeom prst="rect">
            <a:avLst/>
          </a:prstGeom>
        </p:spPr>
      </p:pic>
      <p:sp>
        <p:nvSpPr>
          <p:cNvPr id="57" name="TextBox 56">
            <a:extLst>
              <a:ext uri="{FF2B5EF4-FFF2-40B4-BE49-F238E27FC236}">
                <a16:creationId xmlns:a16="http://schemas.microsoft.com/office/drawing/2014/main" id="{73DE4D6A-677A-3225-3FC7-EC39190BE681}"/>
              </a:ext>
            </a:extLst>
          </p:cNvPr>
          <p:cNvSpPr txBox="1"/>
          <p:nvPr/>
        </p:nvSpPr>
        <p:spPr>
          <a:xfrm>
            <a:off x="-1" y="1128822"/>
            <a:ext cx="12192001" cy="400110"/>
          </a:xfrm>
          <a:prstGeom prst="rect">
            <a:avLst/>
          </a:prstGeom>
          <a:noFill/>
        </p:spPr>
        <p:txBody>
          <a:bodyPr wrap="square" lIns="50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536A"/>
                </a:solidFill>
                <a:effectLst/>
                <a:uLnTx/>
                <a:uFillTx/>
                <a:latin typeface="Calibri" panose="020F0502020204030204"/>
                <a:ea typeface="+mn-ea"/>
                <a:cs typeface="+mn-cs"/>
              </a:rPr>
              <a:t>Getting all children in Sandwell, the right help at the right time and from the right place.</a:t>
            </a:r>
          </a:p>
        </p:txBody>
      </p:sp>
      <p:pic>
        <p:nvPicPr>
          <p:cNvPr id="55" name="Picture 54">
            <a:extLst>
              <a:ext uri="{FF2B5EF4-FFF2-40B4-BE49-F238E27FC236}">
                <a16:creationId xmlns:a16="http://schemas.microsoft.com/office/drawing/2014/main" id="{4D28FE7A-36D3-CE15-ACEA-D178E10C9E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06738" y="1687536"/>
            <a:ext cx="3420000" cy="3420000"/>
          </a:xfrm>
          <a:prstGeom prst="rect">
            <a:avLst/>
          </a:prstGeom>
        </p:spPr>
      </p:pic>
    </p:spTree>
    <p:extLst>
      <p:ext uri="{BB962C8B-B14F-4D97-AF65-F5344CB8AC3E}">
        <p14:creationId xmlns:p14="http://schemas.microsoft.com/office/powerpoint/2010/main" val="3726026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C115-AC8B-4F3F-0FEE-47B1968A88B3}"/>
              </a:ext>
            </a:extLst>
          </p:cNvPr>
          <p:cNvSpPr>
            <a:spLocks noGrp="1"/>
          </p:cNvSpPr>
          <p:nvPr>
            <p:ph type="title"/>
          </p:nvPr>
        </p:nvSpPr>
        <p:spPr/>
        <p:txBody>
          <a:bodyPr/>
          <a:lstStyle/>
          <a:p>
            <a:r>
              <a:rPr lang="en-GB" dirty="0"/>
              <a:t>Working Together 2023</a:t>
            </a:r>
          </a:p>
        </p:txBody>
      </p:sp>
      <p:pic>
        <p:nvPicPr>
          <p:cNvPr id="4" name="Content Placeholder 1">
            <a:extLst>
              <a:ext uri="{FF2B5EF4-FFF2-40B4-BE49-F238E27FC236}">
                <a16:creationId xmlns:a16="http://schemas.microsoft.com/office/drawing/2014/main" id="{1337CC3D-C123-B7D8-9309-BFD8D33700D7}"/>
              </a:ext>
            </a:extLst>
          </p:cNvPr>
          <p:cNvPicPr>
            <a:picLocks noGrp="1" noChangeAspect="1"/>
          </p:cNvPicPr>
          <p:nvPr>
            <p:ph idx="1"/>
          </p:nvPr>
        </p:nvPicPr>
        <p:blipFill>
          <a:blip r:embed="rId3"/>
          <a:stretch>
            <a:fillRect/>
          </a:stretch>
        </p:blipFill>
        <p:spPr>
          <a:xfrm>
            <a:off x="2245112" y="1464914"/>
            <a:ext cx="7701775" cy="4448099"/>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72592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5AD7A-13BC-9100-88C6-367725EB611A}"/>
              </a:ext>
            </a:extLst>
          </p:cNvPr>
          <p:cNvSpPr>
            <a:spLocks noGrp="1"/>
          </p:cNvSpPr>
          <p:nvPr>
            <p:ph idx="1"/>
          </p:nvPr>
        </p:nvSpPr>
        <p:spPr>
          <a:xfrm>
            <a:off x="0" y="2115319"/>
            <a:ext cx="12192000" cy="2347502"/>
          </a:xfrm>
        </p:spPr>
        <p:txBody>
          <a:bodyPr/>
          <a:lstStyle/>
          <a:p>
            <a:pPr marL="0" indent="0" algn="ctr">
              <a:buNone/>
            </a:pPr>
            <a:r>
              <a:rPr lang="en-GB" sz="4800" b="1" dirty="0">
                <a:solidFill>
                  <a:srgbClr val="44536A"/>
                </a:solidFill>
                <a:latin typeface="Aptos" panose="020B0004020202020204" pitchFamily="34" charset="0"/>
              </a:rPr>
              <a:t>Integrated Front Door</a:t>
            </a:r>
          </a:p>
          <a:p>
            <a:pPr marL="0" indent="0" algn="ctr">
              <a:buNone/>
            </a:pPr>
            <a:r>
              <a:rPr lang="en-GB" sz="4800" b="1" dirty="0">
                <a:solidFill>
                  <a:srgbClr val="44536A"/>
                </a:solidFill>
                <a:latin typeface="Aptos" panose="020B0004020202020204" pitchFamily="34" charset="0"/>
              </a:rPr>
              <a:t>Protecting Children from Harm</a:t>
            </a:r>
          </a:p>
          <a:p>
            <a:pPr marL="0" indent="0" algn="ctr">
              <a:buNone/>
            </a:pPr>
            <a:r>
              <a:rPr lang="en-GB" sz="4800" b="1" dirty="0">
                <a:solidFill>
                  <a:srgbClr val="44536A"/>
                </a:solidFill>
                <a:latin typeface="Aptos" panose="020B0004020202020204" pitchFamily="34" charset="0"/>
              </a:rPr>
              <a:t>(MASH)</a:t>
            </a:r>
          </a:p>
        </p:txBody>
      </p:sp>
      <p:sp>
        <p:nvSpPr>
          <p:cNvPr id="4" name="Subtitle 2">
            <a:extLst>
              <a:ext uri="{FF2B5EF4-FFF2-40B4-BE49-F238E27FC236}">
                <a16:creationId xmlns:a16="http://schemas.microsoft.com/office/drawing/2014/main" id="{1BE08627-2968-C285-DEEF-20E667923280}"/>
              </a:ext>
            </a:extLst>
          </p:cNvPr>
          <p:cNvSpPr txBox="1">
            <a:spLocks/>
          </p:cNvSpPr>
          <p:nvPr/>
        </p:nvSpPr>
        <p:spPr>
          <a:xfrm>
            <a:off x="1524000" y="4742681"/>
            <a:ext cx="9144000" cy="1655762"/>
          </a:xfrm>
          <a:prstGeom prst="rect">
            <a:avLst/>
          </a:prstGeom>
        </p:spPr>
        <p:txBody>
          <a:bodyPr vert="horz" lIns="540000" tIns="45720" rIns="54000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rgbClr val="002855"/>
                </a:solidFill>
                <a:latin typeface="Aptos" panose="020B0004020202020204" pitchFamily="34" charset="0"/>
              </a:rPr>
              <a:t>Phased implementation 2024-2025</a:t>
            </a:r>
          </a:p>
        </p:txBody>
      </p:sp>
    </p:spTree>
    <p:extLst>
      <p:ext uri="{BB962C8B-B14F-4D97-AF65-F5344CB8AC3E}">
        <p14:creationId xmlns:p14="http://schemas.microsoft.com/office/powerpoint/2010/main" val="1876978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D8C6-B73A-5FE2-4D5B-C4D3C7CBC6BE}"/>
              </a:ext>
            </a:extLst>
          </p:cNvPr>
          <p:cNvSpPr>
            <a:spLocks noGrp="1"/>
          </p:cNvSpPr>
          <p:nvPr>
            <p:ph type="title"/>
          </p:nvPr>
        </p:nvSpPr>
        <p:spPr/>
        <p:txBody>
          <a:bodyPr/>
          <a:lstStyle/>
          <a:p>
            <a:r>
              <a:rPr lang="en-GB" b="1" dirty="0"/>
              <a:t>How we have approached the review</a:t>
            </a:r>
            <a:endParaRPr lang="en-GB" dirty="0"/>
          </a:p>
        </p:txBody>
      </p:sp>
      <p:grpSp>
        <p:nvGrpSpPr>
          <p:cNvPr id="4" name="Group 3">
            <a:extLst>
              <a:ext uri="{FF2B5EF4-FFF2-40B4-BE49-F238E27FC236}">
                <a16:creationId xmlns:a16="http://schemas.microsoft.com/office/drawing/2014/main" id="{ED53E8A6-CD52-F845-9CFD-12013B0941C9}"/>
              </a:ext>
            </a:extLst>
          </p:cNvPr>
          <p:cNvGrpSpPr/>
          <p:nvPr/>
        </p:nvGrpSpPr>
        <p:grpSpPr>
          <a:xfrm>
            <a:off x="284988" y="1310326"/>
            <a:ext cx="11622024" cy="4840724"/>
            <a:chOff x="146304" y="1436368"/>
            <a:chExt cx="11622024" cy="4215062"/>
          </a:xfrm>
          <a:gradFill>
            <a:gsLst>
              <a:gs pos="100000">
                <a:srgbClr val="002855"/>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grpSpPr>
        <p:sp>
          <p:nvSpPr>
            <p:cNvPr id="5" name="Rectangle: Rounded Corners 4">
              <a:extLst>
                <a:ext uri="{FF2B5EF4-FFF2-40B4-BE49-F238E27FC236}">
                  <a16:creationId xmlns:a16="http://schemas.microsoft.com/office/drawing/2014/main" id="{54158D6C-0119-3091-CE36-A3BDB5225ED8}"/>
                </a:ext>
              </a:extLst>
            </p:cNvPr>
            <p:cNvSpPr/>
            <p:nvPr/>
          </p:nvSpPr>
          <p:spPr>
            <a:xfrm>
              <a:off x="1536193" y="4838630"/>
              <a:ext cx="10232132" cy="8128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Identify recommended option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Develop timeline and implementation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Implement &amp; monitor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Report outcomes and share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Continuous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endParaRPr>
            </a:p>
          </p:txBody>
        </p:sp>
        <p:grpSp>
          <p:nvGrpSpPr>
            <p:cNvPr id="6" name="Group 5">
              <a:extLst>
                <a:ext uri="{FF2B5EF4-FFF2-40B4-BE49-F238E27FC236}">
                  <a16:creationId xmlns:a16="http://schemas.microsoft.com/office/drawing/2014/main" id="{14346C25-4380-64EB-C641-8E05466A552A}"/>
                </a:ext>
              </a:extLst>
            </p:cNvPr>
            <p:cNvGrpSpPr/>
            <p:nvPr/>
          </p:nvGrpSpPr>
          <p:grpSpPr>
            <a:xfrm>
              <a:off x="146304" y="1442257"/>
              <a:ext cx="1293111" cy="4194959"/>
              <a:chOff x="2004060" y="1447327"/>
              <a:chExt cx="1148080" cy="4194959"/>
            </a:xfrm>
            <a:grpFill/>
          </p:grpSpPr>
          <p:sp>
            <p:nvSpPr>
              <p:cNvPr id="12" name="Rectangle: Rounded Corners 11">
                <a:extLst>
                  <a:ext uri="{FF2B5EF4-FFF2-40B4-BE49-F238E27FC236}">
                    <a16:creationId xmlns:a16="http://schemas.microsoft.com/office/drawing/2014/main" id="{5668DE5C-E2DA-4B82-6AF4-D029C91B0F03}"/>
                  </a:ext>
                </a:extLst>
              </p:cNvPr>
              <p:cNvSpPr/>
              <p:nvPr/>
            </p:nvSpPr>
            <p:spPr>
              <a:xfrm>
                <a:off x="2004060" y="1447327"/>
                <a:ext cx="1148080" cy="8128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Set up the review</a:t>
                </a:r>
              </a:p>
            </p:txBody>
          </p:sp>
          <p:sp>
            <p:nvSpPr>
              <p:cNvPr id="13" name="Rectangle: Rounded Corners 12">
                <a:extLst>
                  <a:ext uri="{FF2B5EF4-FFF2-40B4-BE49-F238E27FC236}">
                    <a16:creationId xmlns:a16="http://schemas.microsoft.com/office/drawing/2014/main" id="{1B721F05-BA4B-CC2A-4074-3FFC73F9C30E}"/>
                  </a:ext>
                </a:extLst>
              </p:cNvPr>
              <p:cNvSpPr/>
              <p:nvPr/>
            </p:nvSpPr>
            <p:spPr>
              <a:xfrm>
                <a:off x="2004060" y="2296319"/>
                <a:ext cx="1148080" cy="8128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Methodology</a:t>
                </a:r>
              </a:p>
            </p:txBody>
          </p:sp>
          <p:sp>
            <p:nvSpPr>
              <p:cNvPr id="14" name="Rectangle: Rounded Corners 13">
                <a:extLst>
                  <a:ext uri="{FF2B5EF4-FFF2-40B4-BE49-F238E27FC236}">
                    <a16:creationId xmlns:a16="http://schemas.microsoft.com/office/drawing/2014/main" id="{9BA1714F-B543-12EE-9225-BD1F17AD43A3}"/>
                  </a:ext>
                </a:extLst>
              </p:cNvPr>
              <p:cNvSpPr/>
              <p:nvPr/>
            </p:nvSpPr>
            <p:spPr>
              <a:xfrm>
                <a:off x="2004060" y="3143886"/>
                <a:ext cx="1148080" cy="8128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Gather &amp; analyse information</a:t>
                </a:r>
              </a:p>
            </p:txBody>
          </p:sp>
          <p:sp>
            <p:nvSpPr>
              <p:cNvPr id="15" name="Rectangle: Rounded Corners 14">
                <a:extLst>
                  <a:ext uri="{FF2B5EF4-FFF2-40B4-BE49-F238E27FC236}">
                    <a16:creationId xmlns:a16="http://schemas.microsoft.com/office/drawing/2014/main" id="{5DE50DE6-F406-4098-2A78-99186DB5CA5F}"/>
                  </a:ext>
                </a:extLst>
              </p:cNvPr>
              <p:cNvSpPr/>
              <p:nvPr/>
            </p:nvSpPr>
            <p:spPr>
              <a:xfrm>
                <a:off x="2004060" y="4829486"/>
                <a:ext cx="1148080" cy="8128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Implement &amp; Review</a:t>
                </a:r>
              </a:p>
            </p:txBody>
          </p:sp>
          <p:sp>
            <p:nvSpPr>
              <p:cNvPr id="16" name="Rectangle: Rounded Corners 15">
                <a:extLst>
                  <a:ext uri="{FF2B5EF4-FFF2-40B4-BE49-F238E27FC236}">
                    <a16:creationId xmlns:a16="http://schemas.microsoft.com/office/drawing/2014/main" id="{E7DF2E95-68CF-E005-953E-54E00627B2A9}"/>
                  </a:ext>
                </a:extLst>
              </p:cNvPr>
              <p:cNvSpPr/>
              <p:nvPr/>
            </p:nvSpPr>
            <p:spPr>
              <a:xfrm>
                <a:off x="2004060" y="3986686"/>
                <a:ext cx="1148080" cy="8128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Engage stakeholders</a:t>
                </a:r>
              </a:p>
            </p:txBody>
          </p:sp>
        </p:grpSp>
        <p:grpSp>
          <p:nvGrpSpPr>
            <p:cNvPr id="7" name="Group 6">
              <a:extLst>
                <a:ext uri="{FF2B5EF4-FFF2-40B4-BE49-F238E27FC236}">
                  <a16:creationId xmlns:a16="http://schemas.microsoft.com/office/drawing/2014/main" id="{46ABE9CA-605E-90A8-7ECD-4CAF4F81E240}"/>
                </a:ext>
              </a:extLst>
            </p:cNvPr>
            <p:cNvGrpSpPr/>
            <p:nvPr/>
          </p:nvGrpSpPr>
          <p:grpSpPr>
            <a:xfrm>
              <a:off x="1536192" y="1436368"/>
              <a:ext cx="10232136" cy="3361303"/>
              <a:chOff x="1536192" y="1436368"/>
              <a:chExt cx="10232136" cy="3361303"/>
            </a:xfrm>
            <a:grpFill/>
          </p:grpSpPr>
          <p:sp>
            <p:nvSpPr>
              <p:cNvPr id="8" name="Rectangle: Rounded Corners 7">
                <a:extLst>
                  <a:ext uri="{FF2B5EF4-FFF2-40B4-BE49-F238E27FC236}">
                    <a16:creationId xmlns:a16="http://schemas.microsoft.com/office/drawing/2014/main" id="{F94F5F54-F336-783A-FE56-DFE2D0FC2C74}"/>
                  </a:ext>
                </a:extLst>
              </p:cNvPr>
              <p:cNvSpPr/>
              <p:nvPr/>
            </p:nvSpPr>
            <p:spPr>
              <a:xfrm>
                <a:off x="1536192" y="1436368"/>
                <a:ext cx="10232136" cy="8128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Agree objectives, scope &amp;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Establish working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Identify stakeholders</a:t>
                </a:r>
              </a:p>
            </p:txBody>
          </p:sp>
          <p:sp>
            <p:nvSpPr>
              <p:cNvPr id="9" name="Rectangle: Rounded Corners 8">
                <a:extLst>
                  <a:ext uri="{FF2B5EF4-FFF2-40B4-BE49-F238E27FC236}">
                    <a16:creationId xmlns:a16="http://schemas.microsoft.com/office/drawing/2014/main" id="{12071E78-24EE-381D-D06F-86F2DD4F5475}"/>
                  </a:ext>
                </a:extLst>
              </p:cNvPr>
              <p:cNvSpPr/>
              <p:nvPr/>
            </p:nvSpPr>
            <p:spPr>
              <a:xfrm>
                <a:off x="1536192" y="2290127"/>
                <a:ext cx="10232135" cy="8128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Formation of Core Working Group (CWG) inclusive of SCSP Independent Scrutineer, reps from SCT, SMBC, WM Police, Health &amp;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Consultation with BCWA, Probation &amp; Housing</a:t>
                </a:r>
              </a:p>
            </p:txBody>
          </p:sp>
          <p:sp>
            <p:nvSpPr>
              <p:cNvPr id="10" name="Rectangle: Rounded Corners 9">
                <a:extLst>
                  <a:ext uri="{FF2B5EF4-FFF2-40B4-BE49-F238E27FC236}">
                    <a16:creationId xmlns:a16="http://schemas.microsoft.com/office/drawing/2014/main" id="{2BA2C3AD-588E-741E-A0F2-9F872BC00285}"/>
                  </a:ext>
                </a:extLst>
              </p:cNvPr>
              <p:cNvSpPr/>
              <p:nvPr/>
            </p:nvSpPr>
            <p:spPr>
              <a:xfrm>
                <a:off x="1536193" y="3133337"/>
                <a:ext cx="10232134" cy="8128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CWG analysed information from: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Performance data &amp; demand pattern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Individual agency self-evaluation &amp; feedback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Exploration of best practice with two LA’s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Appraisal of internal staffing, vacancies, effectiveness of job roles, responsibilities and JD’s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Expert view (Professor Thorpe)</a:t>
                </a:r>
              </a:p>
            </p:txBody>
          </p:sp>
          <p:sp>
            <p:nvSpPr>
              <p:cNvPr id="11" name="Rectangle: Rounded Corners 10">
                <a:extLst>
                  <a:ext uri="{FF2B5EF4-FFF2-40B4-BE49-F238E27FC236}">
                    <a16:creationId xmlns:a16="http://schemas.microsoft.com/office/drawing/2014/main" id="{BAA0C5C5-51DF-393D-D906-907AE2B07E16}"/>
                  </a:ext>
                </a:extLst>
              </p:cNvPr>
              <p:cNvSpPr/>
              <p:nvPr/>
            </p:nvSpPr>
            <p:spPr>
              <a:xfrm>
                <a:off x="1536192" y="3984871"/>
                <a:ext cx="10232133" cy="8128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Each agency representative assessed and evaluated information gathered from staff within the Front Door considering: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Maintenance of good practice, Barriers and how to overcome them, Views on how to further improve the service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Discussions &amp; reflections to inform future model</a:t>
                </a:r>
              </a:p>
            </p:txBody>
          </p:sp>
        </p:grpSp>
      </p:grpSp>
    </p:spTree>
    <p:extLst>
      <p:ext uri="{BB962C8B-B14F-4D97-AF65-F5344CB8AC3E}">
        <p14:creationId xmlns:p14="http://schemas.microsoft.com/office/powerpoint/2010/main" val="1138699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D4FB-809C-2B1D-A41B-D43BBD8F880F}"/>
              </a:ext>
            </a:extLst>
          </p:cNvPr>
          <p:cNvSpPr>
            <a:spLocks noGrp="1"/>
          </p:cNvSpPr>
          <p:nvPr>
            <p:ph type="title"/>
          </p:nvPr>
        </p:nvSpPr>
        <p:spPr/>
        <p:txBody>
          <a:bodyPr/>
          <a:lstStyle/>
          <a:p>
            <a:r>
              <a:rPr lang="en-GB" b="1" dirty="0"/>
              <a:t>Findings</a:t>
            </a:r>
          </a:p>
        </p:txBody>
      </p:sp>
      <p:grpSp>
        <p:nvGrpSpPr>
          <p:cNvPr id="13" name="Group 12">
            <a:extLst>
              <a:ext uri="{FF2B5EF4-FFF2-40B4-BE49-F238E27FC236}">
                <a16:creationId xmlns:a16="http://schemas.microsoft.com/office/drawing/2014/main" id="{CF021C60-BFCF-F653-0198-8B9A7F9B3B2D}"/>
              </a:ext>
            </a:extLst>
          </p:cNvPr>
          <p:cNvGrpSpPr/>
          <p:nvPr/>
        </p:nvGrpSpPr>
        <p:grpSpPr>
          <a:xfrm>
            <a:off x="490193" y="1417835"/>
            <a:ext cx="11211614" cy="4311163"/>
            <a:chOff x="527901" y="1512103"/>
            <a:chExt cx="11211614" cy="4311163"/>
          </a:xfrm>
        </p:grpSpPr>
        <p:sp>
          <p:nvSpPr>
            <p:cNvPr id="6" name="Rectangle: Rounded Corners 5">
              <a:extLst>
                <a:ext uri="{FF2B5EF4-FFF2-40B4-BE49-F238E27FC236}">
                  <a16:creationId xmlns:a16="http://schemas.microsoft.com/office/drawing/2014/main" id="{5B7D5B5B-03F7-2885-469F-A000A5EB2B62}"/>
                </a:ext>
              </a:extLst>
            </p:cNvPr>
            <p:cNvSpPr/>
            <p:nvPr/>
          </p:nvSpPr>
          <p:spPr>
            <a:xfrm>
              <a:off x="527901" y="1512103"/>
              <a:ext cx="5297864" cy="1185258"/>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Aptos" panose="020B0004020202020204" pitchFamily="34" charset="0"/>
                </a:rPr>
                <a:t>Too many initial contacts with an outcome of information &amp; advice</a:t>
              </a:r>
            </a:p>
          </p:txBody>
        </p:sp>
        <p:sp>
          <p:nvSpPr>
            <p:cNvPr id="7" name="Rectangle: Rounded Corners 6">
              <a:extLst>
                <a:ext uri="{FF2B5EF4-FFF2-40B4-BE49-F238E27FC236}">
                  <a16:creationId xmlns:a16="http://schemas.microsoft.com/office/drawing/2014/main" id="{FC5BC6C8-7A67-220F-0DA5-1FF0FBCC2F0A}"/>
                </a:ext>
              </a:extLst>
            </p:cNvPr>
            <p:cNvSpPr/>
            <p:nvPr/>
          </p:nvSpPr>
          <p:spPr>
            <a:xfrm>
              <a:off x="6441651" y="2045280"/>
              <a:ext cx="5297864" cy="65207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dirty="0">
                  <a:solidFill>
                    <a:schemeClr val="bg1"/>
                  </a:solidFill>
                  <a:latin typeface="Aptos" panose="020B0004020202020204" pitchFamily="34" charset="0"/>
                </a:rPr>
                <a:t>Inconsistent feedback between MASH &amp; referrer (not WTSC compliant)</a:t>
              </a:r>
            </a:p>
          </p:txBody>
        </p:sp>
        <p:sp>
          <p:nvSpPr>
            <p:cNvPr id="8" name="Rectangle: Rounded Corners 7">
              <a:extLst>
                <a:ext uri="{FF2B5EF4-FFF2-40B4-BE49-F238E27FC236}">
                  <a16:creationId xmlns:a16="http://schemas.microsoft.com/office/drawing/2014/main" id="{B5271998-92DB-B9F8-ED74-B104C4E26F8B}"/>
                </a:ext>
              </a:extLst>
            </p:cNvPr>
            <p:cNvSpPr/>
            <p:nvPr/>
          </p:nvSpPr>
          <p:spPr>
            <a:xfrm>
              <a:off x="527901" y="2819850"/>
              <a:ext cx="5297864" cy="652079"/>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dirty="0">
                  <a:solidFill>
                    <a:schemeClr val="bg1"/>
                  </a:solidFill>
                  <a:latin typeface="Aptos" panose="020B0004020202020204" pitchFamily="34" charset="0"/>
                </a:rPr>
                <a:t>85% of initial contacts do not meet threshold for further assessment</a:t>
              </a:r>
            </a:p>
          </p:txBody>
        </p:sp>
        <p:sp>
          <p:nvSpPr>
            <p:cNvPr id="9" name="Rectangle: Rounded Corners 8">
              <a:extLst>
                <a:ext uri="{FF2B5EF4-FFF2-40B4-BE49-F238E27FC236}">
                  <a16:creationId xmlns:a16="http://schemas.microsoft.com/office/drawing/2014/main" id="{53E26568-C539-9F54-A753-F44FB2D4DB9F}"/>
                </a:ext>
              </a:extLst>
            </p:cNvPr>
            <p:cNvSpPr/>
            <p:nvPr/>
          </p:nvSpPr>
          <p:spPr>
            <a:xfrm>
              <a:off x="527901" y="3594420"/>
              <a:ext cx="5297864" cy="430826"/>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dirty="0">
                  <a:solidFill>
                    <a:schemeClr val="bg1"/>
                  </a:solidFill>
                  <a:latin typeface="Aptos" panose="020B0004020202020204" pitchFamily="34" charset="0"/>
                </a:rPr>
                <a:t>Increase in number of contacts via telephone</a:t>
              </a:r>
            </a:p>
          </p:txBody>
        </p:sp>
        <p:sp>
          <p:nvSpPr>
            <p:cNvPr id="10" name="Rectangle: Rounded Corners 9">
              <a:extLst>
                <a:ext uri="{FF2B5EF4-FFF2-40B4-BE49-F238E27FC236}">
                  <a16:creationId xmlns:a16="http://schemas.microsoft.com/office/drawing/2014/main" id="{6D63C280-DA57-2E9C-0B29-92DC9F03AFFD}"/>
                </a:ext>
              </a:extLst>
            </p:cNvPr>
            <p:cNvSpPr/>
            <p:nvPr/>
          </p:nvSpPr>
          <p:spPr>
            <a:xfrm>
              <a:off x="527901" y="4145437"/>
              <a:ext cx="5297864" cy="1677829"/>
            </a:xfrm>
            <a:prstGeom prst="roundRect">
              <a:avLst>
                <a:gd name="adj" fmla="val 591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r>
                <a:rPr lang="en-GB" dirty="0">
                  <a:solidFill>
                    <a:schemeClr val="bg1"/>
                  </a:solidFill>
                  <a:latin typeface="Aptos" panose="020B0004020202020204" pitchFamily="34" charset="0"/>
                </a:rPr>
                <a:t>All requests for MASH via contact centre recorded as an initial contact within EHM:</a:t>
              </a:r>
              <a:br>
                <a:rPr lang="en-GB" dirty="0">
                  <a:solidFill>
                    <a:schemeClr val="bg1"/>
                  </a:solidFill>
                  <a:latin typeface="Aptos" panose="020B0004020202020204" pitchFamily="34" charset="0"/>
                </a:rPr>
              </a:br>
              <a:endParaRPr lang="en-GB" sz="800" dirty="0">
                <a:solidFill>
                  <a:schemeClr val="bg1"/>
                </a:solidFill>
                <a:latin typeface="Aptos" panose="020B0004020202020204" pitchFamily="34" charset="0"/>
              </a:endParaRPr>
            </a:p>
            <a:p>
              <a:pPr marL="285750" indent="-285750">
                <a:buFont typeface="Arial" panose="020B0604020202020204" pitchFamily="34" charset="0"/>
                <a:buChar char="•"/>
              </a:pPr>
              <a:r>
                <a:rPr lang="en-GB" dirty="0">
                  <a:solidFill>
                    <a:schemeClr val="bg1"/>
                  </a:solidFill>
                </a:rPr>
                <a:t>Limited ability to analyse</a:t>
              </a:r>
            </a:p>
            <a:p>
              <a:pPr marL="285750" indent="-285750">
                <a:buFont typeface="Arial" panose="020B0604020202020204" pitchFamily="34" charset="0"/>
                <a:buChar char="•"/>
              </a:pPr>
              <a:r>
                <a:rPr lang="en-GB" dirty="0">
                  <a:solidFill>
                    <a:schemeClr val="bg1"/>
                  </a:solidFill>
                </a:rPr>
                <a:t>Increased demand on staff to read, review and sign off within EHM, Contact centre</a:t>
              </a:r>
              <a:endParaRPr lang="en-GB" dirty="0">
                <a:solidFill>
                  <a:schemeClr val="bg1"/>
                </a:solidFill>
                <a:latin typeface="Aptos" panose="020B0004020202020204" pitchFamily="34" charset="0"/>
              </a:endParaRPr>
            </a:p>
          </p:txBody>
        </p:sp>
        <p:sp>
          <p:nvSpPr>
            <p:cNvPr id="11" name="Rectangle: Rounded Corners 10">
              <a:extLst>
                <a:ext uri="{FF2B5EF4-FFF2-40B4-BE49-F238E27FC236}">
                  <a16:creationId xmlns:a16="http://schemas.microsoft.com/office/drawing/2014/main" id="{2990725A-EA70-18AD-B92D-8A95F4ECF898}"/>
                </a:ext>
              </a:extLst>
            </p:cNvPr>
            <p:cNvSpPr/>
            <p:nvPr/>
          </p:nvSpPr>
          <p:spPr>
            <a:xfrm>
              <a:off x="6441649" y="2819850"/>
              <a:ext cx="5297864" cy="1258372"/>
            </a:xfrm>
            <a:prstGeom prst="roundRect">
              <a:avLst>
                <a:gd name="adj" fmla="val 8859"/>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r>
                <a:rPr lang="en-GB" dirty="0">
                  <a:solidFill>
                    <a:schemeClr val="bg1"/>
                  </a:solidFill>
                  <a:latin typeface="Aptos" panose="020B0004020202020204" pitchFamily="34" charset="0"/>
                </a:rPr>
                <a:t>Current processes do not maximise benefits of MASH principles and use of partners (impact on recommendation for strategy discussion or statutory assessment)</a:t>
              </a:r>
            </a:p>
          </p:txBody>
        </p:sp>
        <p:sp>
          <p:nvSpPr>
            <p:cNvPr id="12" name="Rectangle: Rounded Corners 11">
              <a:extLst>
                <a:ext uri="{FF2B5EF4-FFF2-40B4-BE49-F238E27FC236}">
                  <a16:creationId xmlns:a16="http://schemas.microsoft.com/office/drawing/2014/main" id="{B3C982A7-DD38-A092-71D2-7A742AEB041E}"/>
                </a:ext>
              </a:extLst>
            </p:cNvPr>
            <p:cNvSpPr/>
            <p:nvPr/>
          </p:nvSpPr>
          <p:spPr>
            <a:xfrm>
              <a:off x="6441649" y="4200713"/>
              <a:ext cx="5297864" cy="677585"/>
            </a:xfrm>
            <a:prstGeom prst="roundRect">
              <a:avLst>
                <a:gd name="adj" fmla="val 8859"/>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spAutoFit/>
            </a:bodyPr>
            <a:lstStyle/>
            <a:p>
              <a:r>
                <a:rPr lang="en-GB" dirty="0">
                  <a:solidFill>
                    <a:schemeClr val="bg1"/>
                  </a:solidFill>
                  <a:latin typeface="Aptos" panose="020B0004020202020204" pitchFamily="34" charset="0"/>
                </a:rPr>
                <a:t>Limited evidence of learning culture driving improvements</a:t>
              </a:r>
            </a:p>
          </p:txBody>
        </p:sp>
      </p:grpSp>
    </p:spTree>
    <p:extLst>
      <p:ext uri="{BB962C8B-B14F-4D97-AF65-F5344CB8AC3E}">
        <p14:creationId xmlns:p14="http://schemas.microsoft.com/office/powerpoint/2010/main" val="1982759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E0EE1A-6BEC-50D1-FCA6-1C0889AC001F}"/>
              </a:ext>
            </a:extLst>
          </p:cNvPr>
          <p:cNvSpPr>
            <a:spLocks noGrp="1"/>
          </p:cNvSpPr>
          <p:nvPr>
            <p:ph idx="1"/>
          </p:nvPr>
        </p:nvSpPr>
        <p:spPr>
          <a:xfrm>
            <a:off x="0" y="2291124"/>
            <a:ext cx="6096000" cy="3964162"/>
          </a:xfrm>
        </p:spPr>
        <p:txBody>
          <a:bodyPr/>
          <a:lstStyle/>
          <a:p>
            <a:r>
              <a:rPr lang="en-GB" dirty="0">
                <a:solidFill>
                  <a:srgbClr val="002855"/>
                </a:solidFill>
                <a:latin typeface="Calibri" panose="020F0502020204030204" pitchFamily="34" charset="0"/>
                <a:cs typeface="Calibri" panose="020F0502020204030204" pitchFamily="34" charset="0"/>
              </a:rPr>
              <a:t>Conversational model</a:t>
            </a:r>
          </a:p>
          <a:p>
            <a:r>
              <a:rPr lang="en-GB" dirty="0">
                <a:solidFill>
                  <a:srgbClr val="002855"/>
                </a:solidFill>
                <a:latin typeface="Calibri" panose="020F0502020204030204" pitchFamily="34" charset="0"/>
                <a:cs typeface="Calibri" panose="020F0502020204030204" pitchFamily="34" charset="0"/>
              </a:rPr>
              <a:t>Information sharing, parental awareness &amp; consent</a:t>
            </a:r>
          </a:p>
          <a:p>
            <a:r>
              <a:rPr lang="en-GB" dirty="0">
                <a:solidFill>
                  <a:srgbClr val="44536A"/>
                </a:solidFill>
                <a:latin typeface="Calibri" panose="020F0502020204030204" pitchFamily="34" charset="0"/>
                <a:cs typeface="Calibri" panose="020F0502020204030204" pitchFamily="34" charset="0"/>
              </a:rPr>
              <a:t>Triage</a:t>
            </a:r>
          </a:p>
          <a:p>
            <a:r>
              <a:rPr lang="en-GB" b="1" dirty="0">
                <a:solidFill>
                  <a:srgbClr val="FF0000"/>
                </a:solidFill>
                <a:latin typeface="Calibri" panose="020F0502020204030204" pitchFamily="34" charset="0"/>
                <a:cs typeface="Calibri" panose="020F0502020204030204" pitchFamily="34" charset="0"/>
              </a:rPr>
              <a:t>R</a:t>
            </a:r>
            <a:r>
              <a:rPr lang="en-GB" b="1" dirty="0">
                <a:solidFill>
                  <a:schemeClr val="accent2"/>
                </a:solidFill>
                <a:latin typeface="Calibri" panose="020F0502020204030204" pitchFamily="34" charset="0"/>
                <a:cs typeface="Calibri" panose="020F0502020204030204" pitchFamily="34" charset="0"/>
              </a:rPr>
              <a:t>A</a:t>
            </a:r>
            <a:r>
              <a:rPr lang="en-GB" b="1" dirty="0">
                <a:solidFill>
                  <a:schemeClr val="accent6"/>
                </a:solidFill>
                <a:latin typeface="Calibri" panose="020F0502020204030204" pitchFamily="34" charset="0"/>
                <a:cs typeface="Calibri" panose="020F0502020204030204" pitchFamily="34" charset="0"/>
              </a:rPr>
              <a:t>G</a:t>
            </a:r>
            <a:r>
              <a:rPr lang="en-GB" dirty="0">
                <a:solidFill>
                  <a:srgbClr val="002855"/>
                </a:solidFill>
                <a:latin typeface="Calibri" panose="020F0502020204030204" pitchFamily="34" charset="0"/>
                <a:cs typeface="Calibri" panose="020F0502020204030204" pitchFamily="34" charset="0"/>
              </a:rPr>
              <a:t> rating</a:t>
            </a:r>
          </a:p>
          <a:p>
            <a:r>
              <a:rPr lang="en-GB" dirty="0">
                <a:solidFill>
                  <a:srgbClr val="002855"/>
                </a:solidFill>
                <a:latin typeface="Calibri" panose="020F0502020204030204" pitchFamily="34" charset="0"/>
                <a:cs typeface="Calibri" panose="020F0502020204030204" pitchFamily="34" charset="0"/>
              </a:rPr>
              <a:t>Partner agency checks &amp; analysis</a:t>
            </a:r>
          </a:p>
          <a:p>
            <a:r>
              <a:rPr lang="en-GB" dirty="0">
                <a:solidFill>
                  <a:srgbClr val="002855"/>
                </a:solidFill>
                <a:latin typeface="Calibri" panose="020F0502020204030204" pitchFamily="34" charset="0"/>
                <a:cs typeface="Calibri" panose="020F0502020204030204" pitchFamily="34" charset="0"/>
              </a:rPr>
              <a:t>Thematic dips &amp; practice reviews</a:t>
            </a:r>
          </a:p>
          <a:p>
            <a:r>
              <a:rPr lang="en-GB" dirty="0">
                <a:solidFill>
                  <a:srgbClr val="002855"/>
                </a:solidFill>
                <a:latin typeface="Calibri" panose="020F0502020204030204" pitchFamily="34" charset="0"/>
                <a:cs typeface="Calibri" panose="020F0502020204030204" pitchFamily="34" charset="0"/>
              </a:rPr>
              <a:t>Feedback &amp; support to partners</a:t>
            </a:r>
          </a:p>
        </p:txBody>
      </p:sp>
      <p:sp>
        <p:nvSpPr>
          <p:cNvPr id="4" name="Content Placeholder 2">
            <a:extLst>
              <a:ext uri="{FF2B5EF4-FFF2-40B4-BE49-F238E27FC236}">
                <a16:creationId xmlns:a16="http://schemas.microsoft.com/office/drawing/2014/main" id="{4B514B8D-EB58-B114-18F5-F88B6C1A907C}"/>
              </a:ext>
            </a:extLst>
          </p:cNvPr>
          <p:cNvSpPr txBox="1">
            <a:spLocks/>
          </p:cNvSpPr>
          <p:nvPr/>
        </p:nvSpPr>
        <p:spPr>
          <a:xfrm>
            <a:off x="5974237" y="2291124"/>
            <a:ext cx="6096000" cy="4317079"/>
          </a:xfrm>
          <a:prstGeom prst="rect">
            <a:avLst/>
          </a:prstGeom>
        </p:spPr>
        <p:txBody>
          <a:bodyPr vert="horz" lIns="540000" tIns="45720" rIns="54000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2855"/>
                </a:solidFill>
              </a:rPr>
              <a:t>STAR Practice Model (Motivational interviewing training) </a:t>
            </a:r>
          </a:p>
          <a:p>
            <a:pPr marL="0" indent="0">
              <a:buNone/>
            </a:pPr>
            <a:endParaRPr lang="en-GB" sz="2400" dirty="0">
              <a:solidFill>
                <a:srgbClr val="002855"/>
              </a:solidFill>
            </a:endParaRPr>
          </a:p>
          <a:p>
            <a:r>
              <a:rPr lang="en-GB" sz="2400" dirty="0">
                <a:solidFill>
                  <a:srgbClr val="002855"/>
                </a:solidFill>
              </a:rPr>
              <a:t>Review and updating: Threshold guidance (Protocol for assessment &amp; Support) &amp; online information – </a:t>
            </a:r>
            <a:r>
              <a:rPr lang="en-GB" sz="1400" dirty="0">
                <a:solidFill>
                  <a:srgbClr val="002855"/>
                </a:solidFill>
              </a:rPr>
              <a:t>WTSC 2023, DfE Information Sharing April 2023, KCSE 2023</a:t>
            </a:r>
          </a:p>
          <a:p>
            <a:pPr marL="0" indent="0">
              <a:buNone/>
            </a:pPr>
            <a:endParaRPr lang="en-GB" sz="1400" dirty="0">
              <a:solidFill>
                <a:srgbClr val="002855"/>
              </a:solidFill>
            </a:endParaRPr>
          </a:p>
          <a:p>
            <a:r>
              <a:rPr lang="en-GB" sz="2400" dirty="0">
                <a:solidFill>
                  <a:srgbClr val="002855"/>
                </a:solidFill>
              </a:rPr>
              <a:t>Training &amp; support across SCSP (Development Day, Partnership Summit, Practice Model, thematic audits &amp; dips)</a:t>
            </a:r>
          </a:p>
        </p:txBody>
      </p:sp>
      <p:sp>
        <p:nvSpPr>
          <p:cNvPr id="5" name="Title 1">
            <a:extLst>
              <a:ext uri="{FF2B5EF4-FFF2-40B4-BE49-F238E27FC236}">
                <a16:creationId xmlns:a16="http://schemas.microsoft.com/office/drawing/2014/main" id="{E0726DE1-C6D1-B41E-6839-9677E8CFC963}"/>
              </a:ext>
            </a:extLst>
          </p:cNvPr>
          <p:cNvSpPr txBox="1">
            <a:spLocks/>
          </p:cNvSpPr>
          <p:nvPr/>
        </p:nvSpPr>
        <p:spPr>
          <a:xfrm>
            <a:off x="6096000" y="1089060"/>
            <a:ext cx="5852474" cy="929517"/>
          </a:xfrm>
          <a:prstGeom prst="rect">
            <a:avLst/>
          </a:prstGeom>
        </p:spPr>
        <p:txBody>
          <a:bodyPr vert="horz" lIns="540000" tIns="45720" rIns="91440" bIns="45720" rtlCol="0" anchor="b">
            <a:normAutofit/>
          </a:bodyPr>
          <a:lstStyle>
            <a:lvl1pPr algn="l" defTabSz="9144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dirty="0">
                <a:solidFill>
                  <a:srgbClr val="44536A"/>
                </a:solidFill>
                <a:effectLst/>
                <a:latin typeface="+mn-lt"/>
              </a:rPr>
              <a:t>Supporting the Changes</a:t>
            </a:r>
          </a:p>
        </p:txBody>
      </p:sp>
      <p:sp>
        <p:nvSpPr>
          <p:cNvPr id="6" name="Title 1">
            <a:extLst>
              <a:ext uri="{FF2B5EF4-FFF2-40B4-BE49-F238E27FC236}">
                <a16:creationId xmlns:a16="http://schemas.microsoft.com/office/drawing/2014/main" id="{51FB1007-8751-34C1-87FD-DA2818EA5B50}"/>
              </a:ext>
            </a:extLst>
          </p:cNvPr>
          <p:cNvSpPr txBox="1">
            <a:spLocks/>
          </p:cNvSpPr>
          <p:nvPr/>
        </p:nvSpPr>
        <p:spPr>
          <a:xfrm>
            <a:off x="243526" y="998415"/>
            <a:ext cx="4759241" cy="929517"/>
          </a:xfrm>
          <a:prstGeom prst="rect">
            <a:avLst/>
          </a:prstGeom>
        </p:spPr>
        <p:txBody>
          <a:bodyPr vert="horz" lIns="540000" tIns="45720" rIns="91440" bIns="45720" rtlCol="0" anchor="b">
            <a:normAutofit/>
          </a:bodyPr>
          <a:lstStyle>
            <a:lvl1pPr algn="l" defTabSz="9144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dirty="0">
                <a:solidFill>
                  <a:srgbClr val="44536A"/>
                </a:solidFill>
                <a:effectLst/>
                <a:latin typeface="+mn-lt"/>
              </a:rPr>
              <a:t>Key Changes</a:t>
            </a:r>
          </a:p>
        </p:txBody>
      </p:sp>
    </p:spTree>
    <p:extLst>
      <p:ext uri="{BB962C8B-B14F-4D97-AF65-F5344CB8AC3E}">
        <p14:creationId xmlns:p14="http://schemas.microsoft.com/office/powerpoint/2010/main" val="2649894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4FF4EF-E5A2-504B-8AE5-09526256E7DB}"/>
              </a:ext>
            </a:extLst>
          </p:cNvPr>
          <p:cNvSpPr txBox="1"/>
          <p:nvPr/>
        </p:nvSpPr>
        <p:spPr>
          <a:xfrm>
            <a:off x="651641" y="2028616"/>
            <a:ext cx="10804635" cy="2554545"/>
          </a:xfrm>
          <a:prstGeom prst="rect">
            <a:avLst/>
          </a:prstGeom>
          <a:noFill/>
        </p:spPr>
        <p:txBody>
          <a:bodyPr wrap="square" rtlCol="0">
            <a:spAutoFit/>
          </a:bodyPr>
          <a:lstStyle/>
          <a:p>
            <a:pPr algn="ctr"/>
            <a:r>
              <a:rPr lang="en-GB" sz="4400" b="1" dirty="0">
                <a:solidFill>
                  <a:srgbClr val="536689"/>
                </a:solidFill>
                <a:latin typeface="Aptos" panose="020B0004020202020204" pitchFamily="34" charset="0"/>
              </a:rPr>
              <a:t>Final Reflections and Moving Forward</a:t>
            </a:r>
          </a:p>
          <a:p>
            <a:pPr algn="ctr"/>
            <a:endParaRPr lang="en-GB" sz="4400" b="1" dirty="0">
              <a:solidFill>
                <a:srgbClr val="536689"/>
              </a:solidFill>
              <a:latin typeface="Aptos" panose="020B0004020202020204" pitchFamily="34" charset="0"/>
            </a:endParaRPr>
          </a:p>
          <a:p>
            <a:pPr algn="ctr"/>
            <a:r>
              <a:rPr lang="en-GB" sz="3600" b="1" dirty="0">
                <a:solidFill>
                  <a:srgbClr val="536689"/>
                </a:solidFill>
                <a:latin typeface="Aptos" panose="020B0004020202020204" pitchFamily="34" charset="0"/>
              </a:rPr>
              <a:t>Sally Giles – Director of Children and Education Services, SMBC</a:t>
            </a:r>
          </a:p>
        </p:txBody>
      </p:sp>
    </p:spTree>
    <p:extLst>
      <p:ext uri="{BB962C8B-B14F-4D97-AF65-F5344CB8AC3E}">
        <p14:creationId xmlns:p14="http://schemas.microsoft.com/office/powerpoint/2010/main" val="3513600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EA97-97F1-F003-1ABF-CAD4DA25C621}"/>
              </a:ext>
            </a:extLst>
          </p:cNvPr>
          <p:cNvSpPr txBox="1">
            <a:spLocks/>
          </p:cNvSpPr>
          <p:nvPr/>
        </p:nvSpPr>
        <p:spPr>
          <a:xfrm>
            <a:off x="-493017" y="0"/>
            <a:ext cx="9695380" cy="940942"/>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a:solidFill>
                  <a:schemeClr val="bg1"/>
                </a:solidFill>
              </a:rPr>
              <a:t>SCSP Autumn Summit </a:t>
            </a:r>
            <a:endParaRPr lang="en-GB" b="1" dirty="0">
              <a:solidFill>
                <a:schemeClr val="bg1"/>
              </a:solidFill>
            </a:endParaRPr>
          </a:p>
        </p:txBody>
      </p:sp>
      <p:sp>
        <p:nvSpPr>
          <p:cNvPr id="3" name="TextBox 2">
            <a:extLst>
              <a:ext uri="{FF2B5EF4-FFF2-40B4-BE49-F238E27FC236}">
                <a16:creationId xmlns:a16="http://schemas.microsoft.com/office/drawing/2014/main" id="{0AB42558-AD72-F0F2-39D8-7AF6926F4153}"/>
              </a:ext>
            </a:extLst>
          </p:cNvPr>
          <p:cNvSpPr txBox="1"/>
          <p:nvPr/>
        </p:nvSpPr>
        <p:spPr>
          <a:xfrm>
            <a:off x="1489610" y="1335634"/>
            <a:ext cx="9601200" cy="6463308"/>
          </a:xfrm>
          <a:prstGeom prst="rect">
            <a:avLst/>
          </a:prstGeom>
          <a:noFill/>
        </p:spPr>
        <p:txBody>
          <a:bodyPr wrap="square" rtlCol="0">
            <a:spAutoFit/>
          </a:bodyPr>
          <a:lstStyle/>
          <a:p>
            <a:r>
              <a:rPr lang="en-GB" sz="3600" b="1" u="sng" dirty="0">
                <a:latin typeface="Aptos" panose="020B0004020202020204" pitchFamily="34" charset="0"/>
              </a:rPr>
              <a:t>October 2024</a:t>
            </a:r>
          </a:p>
          <a:p>
            <a:pPr marL="571500" indent="-571500">
              <a:buFont typeface="Arial" panose="020B0604020202020204" pitchFamily="34" charset="0"/>
              <a:buChar char="•"/>
            </a:pPr>
            <a:r>
              <a:rPr lang="en-GB" sz="3600" dirty="0">
                <a:latin typeface="Aptos" panose="020B0004020202020204" pitchFamily="34" charset="0"/>
              </a:rPr>
              <a:t>Publication of the MASA – December 24</a:t>
            </a:r>
          </a:p>
          <a:p>
            <a:pPr marL="571500" indent="-571500">
              <a:buFont typeface="Arial" panose="020B0604020202020204" pitchFamily="34" charset="0"/>
              <a:buChar char="•"/>
            </a:pPr>
            <a:r>
              <a:rPr lang="en-GB" sz="3600" dirty="0">
                <a:latin typeface="Aptos" panose="020B0004020202020204" pitchFamily="34" charset="0"/>
              </a:rPr>
              <a:t>Phased approach to implement the Partnership Practice Model </a:t>
            </a:r>
          </a:p>
          <a:p>
            <a:pPr marL="571500" indent="-571500">
              <a:buFont typeface="Arial" panose="020B0604020202020204" pitchFamily="34" charset="0"/>
              <a:buChar char="•"/>
            </a:pPr>
            <a:r>
              <a:rPr lang="en-GB" sz="3600" dirty="0">
                <a:latin typeface="Aptos" panose="020B0004020202020204" pitchFamily="34" charset="0"/>
              </a:rPr>
              <a:t>Fully functioning Integrated Front Door: March 25</a:t>
            </a:r>
          </a:p>
          <a:p>
            <a:pPr marL="571500" indent="-571500">
              <a:buFont typeface="Arial" panose="020B0604020202020204" pitchFamily="34" charset="0"/>
              <a:buChar char="•"/>
            </a:pPr>
            <a:r>
              <a:rPr lang="en-GB" sz="3600" dirty="0">
                <a:latin typeface="Aptos" panose="020B0004020202020204" pitchFamily="34" charset="0"/>
              </a:rPr>
              <a:t>Implementing the Social Care National Framework: setting the direction for Practice  </a:t>
            </a:r>
            <a:endParaRPr lang="en-GB" dirty="0">
              <a:latin typeface="Aptos" panose="020B0004020202020204" pitchFamily="34" charset="0"/>
            </a:endParaRPr>
          </a:p>
          <a:p>
            <a:r>
              <a:rPr lang="en-GB" dirty="0"/>
              <a:t> </a:t>
            </a:r>
            <a:endParaRPr lang="en-GB" sz="3600" dirty="0">
              <a:solidFill>
                <a:srgbClr val="002060"/>
              </a:solidFill>
            </a:endParaRPr>
          </a:p>
          <a:p>
            <a:endParaRPr lang="en-GB" sz="3600" dirty="0">
              <a:solidFill>
                <a:srgbClr val="002060"/>
              </a:solidFill>
            </a:endParaRPr>
          </a:p>
          <a:p>
            <a:endParaRPr lang="en-GB" sz="3600" dirty="0">
              <a:solidFill>
                <a:srgbClr val="002060"/>
              </a:solidFill>
            </a:endParaRPr>
          </a:p>
          <a:p>
            <a:r>
              <a:rPr lang="en-GB" sz="3600" dirty="0">
                <a:solidFill>
                  <a:srgbClr val="002060"/>
                </a:solidFill>
              </a:rPr>
              <a:t> </a:t>
            </a:r>
          </a:p>
        </p:txBody>
      </p:sp>
      <p:pic>
        <p:nvPicPr>
          <p:cNvPr id="8" name="Picture 7" descr="A tree with orange and red leaves">
            <a:extLst>
              <a:ext uri="{FF2B5EF4-FFF2-40B4-BE49-F238E27FC236}">
                <a16:creationId xmlns:a16="http://schemas.microsoft.com/office/drawing/2014/main" id="{46F9753A-397E-B606-9047-F5A4BBEAEF6C}"/>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940942"/>
            <a:ext cx="12192000" cy="5917058"/>
          </a:xfrm>
          <a:prstGeom prst="rect">
            <a:avLst/>
          </a:prstGeom>
        </p:spPr>
      </p:pic>
    </p:spTree>
    <p:extLst>
      <p:ext uri="{BB962C8B-B14F-4D97-AF65-F5344CB8AC3E}">
        <p14:creationId xmlns:p14="http://schemas.microsoft.com/office/powerpoint/2010/main" val="3659414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for a child's life insurance company&#10;&#10;Description automatically generated">
            <a:extLst>
              <a:ext uri="{FF2B5EF4-FFF2-40B4-BE49-F238E27FC236}">
                <a16:creationId xmlns:a16="http://schemas.microsoft.com/office/drawing/2014/main" id="{2B7C5D99-5E46-4FF0-DDE0-32B8335F7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720" y="1011052"/>
            <a:ext cx="7782560" cy="3616960"/>
          </a:xfrm>
          <a:prstGeom prst="rect">
            <a:avLst/>
          </a:prstGeom>
        </p:spPr>
      </p:pic>
      <p:sp>
        <p:nvSpPr>
          <p:cNvPr id="4" name="Flowchart: Punched Tape 3">
            <a:extLst>
              <a:ext uri="{FF2B5EF4-FFF2-40B4-BE49-F238E27FC236}">
                <a16:creationId xmlns:a16="http://schemas.microsoft.com/office/drawing/2014/main" id="{2450EEB4-0299-47ED-87BD-CEE9C11DD9CE}"/>
              </a:ext>
            </a:extLst>
          </p:cNvPr>
          <p:cNvSpPr/>
          <p:nvPr/>
        </p:nvSpPr>
        <p:spPr>
          <a:xfrm>
            <a:off x="1672975" y="4599941"/>
            <a:ext cx="8846050" cy="1902635"/>
          </a:xfrm>
          <a:prstGeom prst="flowChartPunchedTape">
            <a:avLst/>
          </a:prstGeom>
          <a:blipFill>
            <a:blip r:embed="rId3"/>
            <a:stretch>
              <a:fillRect/>
            </a:stretch>
          </a:blip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602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0E423D7-5F00-FA0A-71A0-C2DB25ED2BB4}"/>
              </a:ext>
            </a:extLst>
          </p:cNvPr>
          <p:cNvSpPr txBox="1">
            <a:spLocks/>
          </p:cNvSpPr>
          <p:nvPr/>
        </p:nvSpPr>
        <p:spPr>
          <a:xfrm>
            <a:off x="491288" y="1116305"/>
            <a:ext cx="11209424" cy="5741695"/>
          </a:xfrm>
          <a:prstGeom prst="rect">
            <a:avLst/>
          </a:prstGeom>
        </p:spPr>
        <p:txBody>
          <a:bodyPr vert="horz" lIns="540000" tIns="45720" rIns="54000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b="1" dirty="0">
                <a:solidFill>
                  <a:srgbClr val="536689"/>
                </a:solidFill>
                <a:latin typeface="Aptos" panose="020B0004020202020204" pitchFamily="34" charset="0"/>
                <a:ea typeface="Tahoma" panose="020B0604030504040204" pitchFamily="34" charset="0"/>
                <a:cs typeface="Arial" panose="020B0604020202020204" pitchFamily="34" charset="0"/>
              </a:rPr>
              <a:t>Children in Sandwell are best safeguarded when key agencies work together effectively.  </a:t>
            </a:r>
          </a:p>
          <a:p>
            <a:r>
              <a:rPr lang="en-GB" sz="4400" b="1" dirty="0">
                <a:solidFill>
                  <a:srgbClr val="536689"/>
                </a:solidFill>
                <a:latin typeface="Aptos" panose="020B0004020202020204" pitchFamily="34" charset="0"/>
                <a:ea typeface="Tahoma"/>
                <a:cs typeface="Arial" panose="020B0604020202020204" pitchFamily="34" charset="0"/>
              </a:rPr>
              <a:t>Sandwell Children’s Safeguarding Partnership (SCSP) is </a:t>
            </a:r>
            <a:r>
              <a:rPr lang="en-GB" sz="4400" b="1" u="sng" dirty="0">
                <a:solidFill>
                  <a:srgbClr val="536689"/>
                </a:solidFill>
                <a:latin typeface="Aptos" panose="020B0004020202020204" pitchFamily="34" charset="0"/>
                <a:ea typeface="Tahoma"/>
                <a:cs typeface="Arial" panose="020B0604020202020204" pitchFamily="34" charset="0"/>
              </a:rPr>
              <a:t>all of us </a:t>
            </a:r>
            <a:r>
              <a:rPr lang="en-GB" sz="4400" b="1" dirty="0">
                <a:solidFill>
                  <a:srgbClr val="536689"/>
                </a:solidFill>
                <a:latin typeface="Aptos" panose="020B0004020202020204" pitchFamily="34" charset="0"/>
                <a:ea typeface="Tahoma"/>
                <a:cs typeface="Arial" panose="020B0604020202020204" pitchFamily="34" charset="0"/>
              </a:rPr>
              <a:t>and only together can we make this happen.</a:t>
            </a:r>
          </a:p>
          <a:p>
            <a:endParaRPr lang="en-GB" sz="4400" dirty="0"/>
          </a:p>
        </p:txBody>
      </p:sp>
      <p:pic>
        <p:nvPicPr>
          <p:cNvPr id="3" name="Picture 2" descr="A logo for a child protection company&#10;&#10;Description automatically generated">
            <a:extLst>
              <a:ext uri="{FF2B5EF4-FFF2-40B4-BE49-F238E27FC236}">
                <a16:creationId xmlns:a16="http://schemas.microsoft.com/office/drawing/2014/main" id="{E15B21D9-F771-B97E-1E98-A4DF9161D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155" y="4262642"/>
            <a:ext cx="3670945" cy="2595358"/>
          </a:xfrm>
          <a:prstGeom prst="rect">
            <a:avLst/>
          </a:prstGeom>
        </p:spPr>
      </p:pic>
    </p:spTree>
    <p:extLst>
      <p:ext uri="{BB962C8B-B14F-4D97-AF65-F5344CB8AC3E}">
        <p14:creationId xmlns:p14="http://schemas.microsoft.com/office/powerpoint/2010/main" val="88295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23FC-2D5C-97B4-9E45-5748B0C04EA4}"/>
              </a:ext>
            </a:extLst>
          </p:cNvPr>
          <p:cNvSpPr>
            <a:spLocks noGrp="1"/>
          </p:cNvSpPr>
          <p:nvPr>
            <p:ph type="ctrTitle"/>
          </p:nvPr>
        </p:nvSpPr>
        <p:spPr>
          <a:xfrm>
            <a:off x="1524000" y="1175657"/>
            <a:ext cx="9144000" cy="2387600"/>
          </a:xfrm>
        </p:spPr>
        <p:txBody>
          <a:bodyPr>
            <a:normAutofit/>
          </a:bodyPr>
          <a:lstStyle/>
          <a:p>
            <a:r>
              <a:rPr lang="en-GB" b="1" dirty="0">
                <a:cs typeface="Calibri" panose="020F0502020204030204" pitchFamily="34" charset="0"/>
              </a:rPr>
              <a:t>Achieving best long-term outcomes for children, young people &amp; families</a:t>
            </a:r>
          </a:p>
        </p:txBody>
      </p:sp>
      <p:sp>
        <p:nvSpPr>
          <p:cNvPr id="3" name="Subtitle 2">
            <a:extLst>
              <a:ext uri="{FF2B5EF4-FFF2-40B4-BE49-F238E27FC236}">
                <a16:creationId xmlns:a16="http://schemas.microsoft.com/office/drawing/2014/main" id="{977A069D-4885-1A3F-13CC-94E0E21AF398}"/>
              </a:ext>
            </a:extLst>
          </p:cNvPr>
          <p:cNvSpPr>
            <a:spLocks noGrp="1"/>
          </p:cNvSpPr>
          <p:nvPr>
            <p:ph type="subTitle" idx="1"/>
          </p:nvPr>
        </p:nvSpPr>
        <p:spPr>
          <a:xfrm>
            <a:off x="1670957" y="4026581"/>
            <a:ext cx="9144000" cy="1655762"/>
          </a:xfrm>
        </p:spPr>
        <p:txBody>
          <a:bodyPr>
            <a:noAutofit/>
          </a:bodyPr>
          <a:lstStyle/>
          <a:p>
            <a:r>
              <a:rPr lang="en-GB" sz="2800" dirty="0">
                <a:solidFill>
                  <a:srgbClr val="536689"/>
                </a:solidFill>
                <a:latin typeface="Aptos" panose="020B0004020202020204" pitchFamily="34" charset="0"/>
              </a:rPr>
              <a:t>An overview of legislation &amp; Statutory Guidance and the implications for our shared responsibility for providing help, support &amp; protection</a:t>
            </a:r>
          </a:p>
          <a:p>
            <a:r>
              <a:rPr lang="en-GB" sz="2800" b="1" dirty="0">
                <a:solidFill>
                  <a:srgbClr val="536689"/>
                </a:solidFill>
                <a:latin typeface="Aptos" panose="020B0004020202020204" pitchFamily="34" charset="0"/>
              </a:rPr>
              <a:t>Lou Williams: DfE Improvement Adviser</a:t>
            </a:r>
          </a:p>
          <a:p>
            <a:r>
              <a:rPr lang="en-GB" sz="2800" b="1" dirty="0">
                <a:solidFill>
                  <a:srgbClr val="536689"/>
                </a:solidFill>
                <a:latin typeface="Aptos" panose="020B0004020202020204" pitchFamily="34" charset="0"/>
              </a:rPr>
              <a:t>June 2024</a:t>
            </a:r>
          </a:p>
        </p:txBody>
      </p:sp>
    </p:spTree>
    <p:extLst>
      <p:ext uri="{BB962C8B-B14F-4D97-AF65-F5344CB8AC3E}">
        <p14:creationId xmlns:p14="http://schemas.microsoft.com/office/powerpoint/2010/main" val="368136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36EEFA-2B09-883E-982E-1213F5AD8BA0}"/>
              </a:ext>
            </a:extLst>
          </p:cNvPr>
          <p:cNvSpPr txBox="1">
            <a:spLocks/>
          </p:cNvSpPr>
          <p:nvPr/>
        </p:nvSpPr>
        <p:spPr>
          <a:xfrm>
            <a:off x="-1154986" y="0"/>
            <a:ext cx="10515600"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Background &amp; Introduction</a:t>
            </a:r>
          </a:p>
        </p:txBody>
      </p:sp>
      <p:sp>
        <p:nvSpPr>
          <p:cNvPr id="9" name="Content Placeholder 2">
            <a:extLst>
              <a:ext uri="{FF2B5EF4-FFF2-40B4-BE49-F238E27FC236}">
                <a16:creationId xmlns:a16="http://schemas.microsoft.com/office/drawing/2014/main" id="{E7A4E808-2167-C515-1A39-5053987E6974}"/>
              </a:ext>
            </a:extLst>
          </p:cNvPr>
          <p:cNvSpPr txBox="1">
            <a:spLocks/>
          </p:cNvSpPr>
          <p:nvPr/>
        </p:nvSpPr>
        <p:spPr>
          <a:xfrm>
            <a:off x="324491" y="1089061"/>
            <a:ext cx="11213387" cy="5414405"/>
          </a:xfrm>
          <a:prstGeom prst="rect">
            <a:avLst/>
          </a:prstGeom>
        </p:spPr>
        <p:txBody>
          <a:bodyPr vert="horz" lIns="540000" tIns="45720" rIns="54000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rgbClr val="536689"/>
                </a:solidFill>
                <a:latin typeface="Aptos" panose="020B0004020202020204" pitchFamily="34" charset="0"/>
              </a:rPr>
              <a:t>I am the DfE-appointed Improvement Adviser to Sandwell;</a:t>
            </a:r>
          </a:p>
          <a:p>
            <a:pPr marL="342900" indent="-342900" algn="l">
              <a:buFont typeface="Arial" panose="020B0604020202020204" pitchFamily="34" charset="0"/>
              <a:buChar char="•"/>
            </a:pPr>
            <a:r>
              <a:rPr lang="en-GB" sz="2800" dirty="0">
                <a:solidFill>
                  <a:srgbClr val="536689"/>
                </a:solidFill>
                <a:latin typeface="Aptos" panose="020B0004020202020204" pitchFamily="34" charset="0"/>
              </a:rPr>
              <a:t>Improvement advisers are here to offer support &amp; challenge to authorities, trusts and partnerships;</a:t>
            </a:r>
          </a:p>
          <a:p>
            <a:pPr marL="342900" indent="-342900" algn="l">
              <a:buFont typeface="Arial" panose="020B0604020202020204" pitchFamily="34" charset="0"/>
              <a:buChar char="•"/>
            </a:pPr>
            <a:r>
              <a:rPr lang="en-GB" sz="2800" dirty="0">
                <a:solidFill>
                  <a:srgbClr val="536689"/>
                </a:solidFill>
                <a:latin typeface="Aptos" panose="020B0004020202020204" pitchFamily="34" charset="0"/>
              </a:rPr>
              <a:t>My previous roles include Director of Children’s Services before taking early retirement in 2022;</a:t>
            </a:r>
          </a:p>
          <a:p>
            <a:pPr marL="342900" indent="-342900" algn="l">
              <a:buFont typeface="Arial" panose="020B0604020202020204" pitchFamily="34" charset="0"/>
              <a:buChar char="•"/>
            </a:pPr>
            <a:r>
              <a:rPr lang="en-GB" sz="2800" dirty="0">
                <a:solidFill>
                  <a:srgbClr val="536689"/>
                </a:solidFill>
                <a:latin typeface="Aptos" panose="020B0004020202020204" pitchFamily="34" charset="0"/>
              </a:rPr>
              <a:t>This presentation is intended to help us think about practice implications of:</a:t>
            </a:r>
          </a:p>
          <a:p>
            <a:pPr marL="800100" lvl="1" indent="-342900" algn="l">
              <a:buFont typeface="Courier New" panose="02070309020205020404" pitchFamily="49" charset="0"/>
              <a:buChar char="o"/>
            </a:pPr>
            <a:r>
              <a:rPr lang="en-GB" sz="2800" dirty="0">
                <a:solidFill>
                  <a:srgbClr val="536689"/>
                </a:solidFill>
                <a:latin typeface="Aptos" panose="020B0004020202020204" pitchFamily="34" charset="0"/>
              </a:rPr>
              <a:t>The recent suite of new statutory guidance, including Working Together 2023, on Information Sharing and links to core legislation;</a:t>
            </a:r>
          </a:p>
          <a:p>
            <a:pPr marL="800100" lvl="1" indent="-342900" algn="l">
              <a:buFont typeface="Courier New" panose="02070309020205020404" pitchFamily="49" charset="0"/>
              <a:buChar char="o"/>
            </a:pPr>
            <a:r>
              <a:rPr lang="en-GB" sz="2800" dirty="0">
                <a:solidFill>
                  <a:srgbClr val="536689"/>
                </a:solidFill>
                <a:latin typeface="Aptos" panose="020B0004020202020204" pitchFamily="34" charset="0"/>
              </a:rPr>
              <a:t>And our shared responsibility to maintain a culture that supports children, young people and their families, while identifying those experiencing harm. </a:t>
            </a:r>
          </a:p>
        </p:txBody>
      </p:sp>
    </p:spTree>
    <p:extLst>
      <p:ext uri="{BB962C8B-B14F-4D97-AF65-F5344CB8AC3E}">
        <p14:creationId xmlns:p14="http://schemas.microsoft.com/office/powerpoint/2010/main" val="31111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1520-86AA-210F-82DA-4A817D00E381}"/>
              </a:ext>
            </a:extLst>
          </p:cNvPr>
          <p:cNvSpPr txBox="1">
            <a:spLocks/>
          </p:cNvSpPr>
          <p:nvPr/>
        </p:nvSpPr>
        <p:spPr>
          <a:xfrm>
            <a:off x="-1247454" y="-18812"/>
            <a:ext cx="10515600" cy="939574"/>
          </a:xfrm>
          <a:prstGeom prst="rect">
            <a:avLst/>
          </a:prstGeom>
        </p:spPr>
        <p:txBody>
          <a:bodyPr vert="horz" lIns="540000" tIns="45720" rIns="91440" bIns="45720" rtlCol="0" anchor="b">
            <a:normAutofit/>
          </a:bodyPr>
          <a:lstStyle>
            <a:lvl1pPr algn="ctr" defTabSz="914400" rtl="0" eaLnBrk="1" latinLnBrk="0" hangingPunct="1">
              <a:lnSpc>
                <a:spcPct val="90000"/>
              </a:lnSpc>
              <a:spcBef>
                <a:spcPct val="0"/>
              </a:spcBef>
              <a:buNone/>
              <a:defRPr sz="4800" kern="1200">
                <a:solidFill>
                  <a:srgbClr val="44536A"/>
                </a:solidFill>
                <a:effectLst>
                  <a:outerShdw blurRad="38100" dist="38100" dir="2700000" algn="tl">
                    <a:srgbClr val="000000">
                      <a:alpha val="43137"/>
                    </a:srgbClr>
                  </a:outerShdw>
                </a:effectLst>
                <a:latin typeface="Aptos" panose="020B0004020202020204" pitchFamily="34" charset="0"/>
                <a:ea typeface="+mj-ea"/>
                <a:cs typeface="+mj-cs"/>
              </a:defRPr>
            </a:lvl1pPr>
          </a:lstStyle>
          <a:p>
            <a:r>
              <a:rPr lang="en-GB" b="1" dirty="0">
                <a:solidFill>
                  <a:schemeClr val="bg1"/>
                </a:solidFill>
                <a:cs typeface="Calibri" panose="020F0502020204030204" pitchFamily="34" charset="0"/>
              </a:rPr>
              <a:t>Background &amp; Introduction</a:t>
            </a:r>
          </a:p>
        </p:txBody>
      </p:sp>
      <p:sp>
        <p:nvSpPr>
          <p:cNvPr id="3" name="Content Placeholder 2">
            <a:extLst>
              <a:ext uri="{FF2B5EF4-FFF2-40B4-BE49-F238E27FC236}">
                <a16:creationId xmlns:a16="http://schemas.microsoft.com/office/drawing/2014/main" id="{C698B4E0-7302-E76C-E815-82DEAD00E1C0}"/>
              </a:ext>
            </a:extLst>
          </p:cNvPr>
          <p:cNvSpPr txBox="1">
            <a:spLocks/>
          </p:cNvSpPr>
          <p:nvPr/>
        </p:nvSpPr>
        <p:spPr>
          <a:xfrm>
            <a:off x="293670" y="1180098"/>
            <a:ext cx="10515600" cy="4798237"/>
          </a:xfrm>
          <a:prstGeom prst="rect">
            <a:avLst/>
          </a:prstGeom>
        </p:spPr>
        <p:txBody>
          <a:bodyPr vert="horz" lIns="540000" tIns="45720" rIns="54000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600" dirty="0">
                <a:solidFill>
                  <a:srgbClr val="536689"/>
                </a:solidFill>
                <a:latin typeface="Aptos" panose="020B0004020202020204" pitchFamily="34" charset="0"/>
              </a:rPr>
              <a:t>We are all here because we want to support children and young people to do the best they can;</a:t>
            </a:r>
          </a:p>
          <a:p>
            <a:pPr marL="342900" indent="-342900" algn="l">
              <a:buFont typeface="Arial" panose="020B0604020202020204" pitchFamily="34" charset="0"/>
              <a:buChar char="•"/>
            </a:pPr>
            <a:r>
              <a:rPr lang="en-GB" sz="2600" dirty="0">
                <a:solidFill>
                  <a:srgbClr val="536689"/>
                </a:solidFill>
                <a:latin typeface="Aptos" panose="020B0004020202020204" pitchFamily="34" charset="0"/>
              </a:rPr>
              <a:t>But working in this area is often complex and there can be a lot of fear about ‘getting things wrong’;</a:t>
            </a:r>
          </a:p>
          <a:p>
            <a:pPr marL="342900" indent="-342900" algn="l">
              <a:buFont typeface="Arial" panose="020B0604020202020204" pitchFamily="34" charset="0"/>
              <a:buChar char="•"/>
            </a:pPr>
            <a:r>
              <a:rPr lang="en-GB" sz="2600" dirty="0">
                <a:solidFill>
                  <a:srgbClr val="536689"/>
                </a:solidFill>
                <a:latin typeface="Aptos" panose="020B0004020202020204" pitchFamily="34" charset="0"/>
              </a:rPr>
              <a:t>Over the years, there have been some apparently confusing and contradictory messages about how we should respond to children in need of help, support and protection, share information and so on;</a:t>
            </a:r>
          </a:p>
          <a:p>
            <a:pPr marL="342900" indent="-342900" algn="l">
              <a:buFont typeface="Arial" panose="020B0604020202020204" pitchFamily="34" charset="0"/>
              <a:buChar char="•"/>
            </a:pPr>
            <a:r>
              <a:rPr lang="en-GB" sz="2600" dirty="0">
                <a:solidFill>
                  <a:srgbClr val="536689"/>
                </a:solidFill>
                <a:latin typeface="Aptos" panose="020B0004020202020204" pitchFamily="34" charset="0"/>
              </a:rPr>
              <a:t>Getting back to the underlying legislation and the associated statutory guidance can be helpful in thinking about the type of system of help, support and protection that we want as a partnership. </a:t>
            </a:r>
          </a:p>
        </p:txBody>
      </p:sp>
    </p:spTree>
    <p:extLst>
      <p:ext uri="{BB962C8B-B14F-4D97-AF65-F5344CB8AC3E}">
        <p14:creationId xmlns:p14="http://schemas.microsoft.com/office/powerpoint/2010/main" val="2713955708"/>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2592</TotalTime>
  <Words>5113</Words>
  <Application>Microsoft Office PowerPoint</Application>
  <PresentationFormat>Widescreen</PresentationFormat>
  <Paragraphs>585</Paragraphs>
  <Slides>59</Slides>
  <Notes>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Aptos</vt:lpstr>
      <vt:lpstr>Arial</vt:lpstr>
      <vt:lpstr>Bahnschrift SemiBold</vt:lpstr>
      <vt:lpstr>Baskerville Old Face</vt:lpstr>
      <vt:lpstr>Calibri</vt:lpstr>
      <vt:lpstr>Candara</vt:lpstr>
      <vt:lpstr>Courier New</vt:lpstr>
      <vt:lpstr>Tahoma</vt:lpstr>
      <vt:lpstr>Office Theme</vt:lpstr>
      <vt:lpstr>PowerPoint Presentation</vt:lpstr>
      <vt:lpstr>PowerPoint Presentation</vt:lpstr>
      <vt:lpstr>What does Working Together cover?</vt:lpstr>
      <vt:lpstr>Purpose of the day</vt:lpstr>
      <vt:lpstr>PowerPoint Presentation</vt:lpstr>
      <vt:lpstr>PowerPoint Presentation</vt:lpstr>
      <vt:lpstr>Achieving best long-term outcomes for children, young people &amp; families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Together 2023 What it means for Sandwell  Emma Taylor – Chief Executive, Sandwell Children’s Trust Kim Madill - Chief Superintendent, West Midlands Police</vt:lpstr>
      <vt:lpstr>Sandwell Safeguarding Partnership Framework</vt:lpstr>
      <vt:lpstr>Sandwell Safeguarding Children Partnership Vision</vt:lpstr>
      <vt:lpstr>Our Values and Principles </vt:lpstr>
      <vt:lpstr>Emphasis within Working Together 2023 </vt:lpstr>
      <vt:lpstr>A Shared Responsibility</vt:lpstr>
      <vt:lpstr>Providing Help, Support and Protection  </vt:lpstr>
      <vt:lpstr>Social Care National Framework:  Supporting Children and Families </vt:lpstr>
      <vt:lpstr>Sharing Information</vt:lpstr>
      <vt:lpstr>Working in Partnership</vt:lpstr>
      <vt:lpstr>What it means in Sandwell</vt:lpstr>
      <vt:lpstr>Progress already underway……</vt:lpstr>
      <vt:lpstr>STaR Shared Partnership Practice Model  Aman Basi – Sandwell Children’s Trust Anne Holloway – Black Country ICB Claire Henley – Sandwell Family Hubs, Barnardos</vt:lpstr>
      <vt:lpstr>Objectives</vt:lpstr>
      <vt:lpstr>Why do we need a shared Practice Model?</vt:lpstr>
      <vt:lpstr>What the Practice Model means for the partnership, no matter what your role is</vt:lpstr>
      <vt:lpstr>The Practice Model</vt:lpstr>
      <vt:lpstr>Component parts of the STaR Practice Model</vt:lpstr>
      <vt:lpstr>Component parts of the STaR Practice Model</vt:lpstr>
      <vt:lpstr>Table Focused Discussion</vt:lpstr>
      <vt:lpstr>Individual Reflections</vt:lpstr>
      <vt:lpstr> Help vs Harm Introducing our Integrated Front Door   </vt:lpstr>
      <vt:lpstr>What does an effective Integrated Front Door mean to you?</vt:lpstr>
      <vt:lpstr>Help vs Harm: Integrated Front Door</vt:lpstr>
      <vt:lpstr>Help vs Harm: Whole system</vt:lpstr>
      <vt:lpstr>Help vs Harm- Shared responsibility</vt:lpstr>
      <vt:lpstr>Help vs Harm: Collaboration, Coordination, Cooperation</vt:lpstr>
      <vt:lpstr>Our Approach to Safeguarding</vt:lpstr>
      <vt:lpstr>Working Together 2023</vt:lpstr>
      <vt:lpstr>PowerPoint Presentation</vt:lpstr>
      <vt:lpstr>How we have approached the review</vt:lpstr>
      <vt:lpstr>Findings</vt:lpstr>
      <vt:lpstr>PowerPoint Presentation</vt:lpstr>
      <vt:lpstr>PowerPoint Presentation</vt:lpstr>
      <vt:lpstr>PowerPoint Presentation</vt:lpstr>
      <vt:lpstr>PowerPoint Presentation</vt:lpstr>
    </vt:vector>
  </TitlesOfParts>
  <Company>Sandwell Metropolitan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Sandwell’s Way</dc:title>
  <dc:creator>Jared Whittingham</dc:creator>
  <cp:lastModifiedBy>Leanne Smith</cp:lastModifiedBy>
  <cp:revision>44</cp:revision>
  <dcterms:created xsi:type="dcterms:W3CDTF">2024-06-03T12:19:02Z</dcterms:created>
  <dcterms:modified xsi:type="dcterms:W3CDTF">2024-06-13T17:01:06Z</dcterms:modified>
</cp:coreProperties>
</file>